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8"/>
  </p:notesMasterIdLst>
  <p:sldIdLst>
    <p:sldId id="256" r:id="rId2"/>
    <p:sldId id="296" r:id="rId3"/>
    <p:sldId id="290" r:id="rId4"/>
    <p:sldId id="291" r:id="rId5"/>
    <p:sldId id="292" r:id="rId6"/>
    <p:sldId id="293" r:id="rId7"/>
    <p:sldId id="294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8" r:id="rId17"/>
    <p:sldId id="329" r:id="rId18"/>
    <p:sldId id="324" r:id="rId19"/>
    <p:sldId id="330" r:id="rId20"/>
    <p:sldId id="331" r:id="rId21"/>
    <p:sldId id="325" r:id="rId22"/>
    <p:sldId id="326" r:id="rId23"/>
    <p:sldId id="332" r:id="rId24"/>
    <p:sldId id="322" r:id="rId25"/>
    <p:sldId id="310" r:id="rId26"/>
    <p:sldId id="323" r:id="rId27"/>
    <p:sldId id="391" r:id="rId28"/>
    <p:sldId id="392" r:id="rId29"/>
    <p:sldId id="393" r:id="rId30"/>
    <p:sldId id="394" r:id="rId31"/>
    <p:sldId id="397" r:id="rId32"/>
    <p:sldId id="395" r:id="rId33"/>
    <p:sldId id="396" r:id="rId34"/>
    <p:sldId id="398" r:id="rId35"/>
    <p:sldId id="399" r:id="rId36"/>
    <p:sldId id="400" r:id="rId37"/>
    <p:sldId id="309" r:id="rId38"/>
    <p:sldId id="297" r:id="rId39"/>
    <p:sldId id="298" r:id="rId40"/>
    <p:sldId id="300" r:id="rId41"/>
    <p:sldId id="299" r:id="rId42"/>
    <p:sldId id="301" r:id="rId43"/>
    <p:sldId id="401" r:id="rId44"/>
    <p:sldId id="302" r:id="rId45"/>
    <p:sldId id="303" r:id="rId46"/>
    <p:sldId id="304" r:id="rId47"/>
    <p:sldId id="305" r:id="rId48"/>
    <p:sldId id="308" r:id="rId49"/>
    <p:sldId id="311" r:id="rId50"/>
    <p:sldId id="312" r:id="rId51"/>
    <p:sldId id="313" r:id="rId52"/>
    <p:sldId id="402" r:id="rId53"/>
    <p:sldId id="403" r:id="rId54"/>
    <p:sldId id="295" r:id="rId55"/>
    <p:sldId id="289" r:id="rId56"/>
    <p:sldId id="404" r:id="rId57"/>
    <p:sldId id="405" r:id="rId58"/>
    <p:sldId id="406" r:id="rId59"/>
    <p:sldId id="407" r:id="rId60"/>
    <p:sldId id="411" r:id="rId61"/>
    <p:sldId id="408" r:id="rId62"/>
    <p:sldId id="409" r:id="rId63"/>
    <p:sldId id="410" r:id="rId64"/>
    <p:sldId id="412" r:id="rId65"/>
    <p:sldId id="413" r:id="rId66"/>
    <p:sldId id="414" r:id="rId67"/>
    <p:sldId id="415" r:id="rId68"/>
    <p:sldId id="416" r:id="rId69"/>
    <p:sldId id="417" r:id="rId70"/>
    <p:sldId id="418" r:id="rId71"/>
    <p:sldId id="439" r:id="rId72"/>
    <p:sldId id="419" r:id="rId73"/>
    <p:sldId id="420" r:id="rId74"/>
    <p:sldId id="421" r:id="rId75"/>
    <p:sldId id="423" r:id="rId76"/>
    <p:sldId id="422" r:id="rId77"/>
    <p:sldId id="424" r:id="rId78"/>
    <p:sldId id="425" r:id="rId79"/>
    <p:sldId id="426" r:id="rId80"/>
    <p:sldId id="427" r:id="rId81"/>
    <p:sldId id="428" r:id="rId82"/>
    <p:sldId id="429" r:id="rId83"/>
    <p:sldId id="430" r:id="rId84"/>
    <p:sldId id="431" r:id="rId85"/>
    <p:sldId id="432" r:id="rId86"/>
    <p:sldId id="433" r:id="rId87"/>
    <p:sldId id="434" r:id="rId88"/>
    <p:sldId id="435" r:id="rId89"/>
    <p:sldId id="436" r:id="rId90"/>
    <p:sldId id="437" r:id="rId91"/>
    <p:sldId id="438" r:id="rId92"/>
    <p:sldId id="259" r:id="rId93"/>
    <p:sldId id="257" r:id="rId94"/>
    <p:sldId id="260" r:id="rId95"/>
    <p:sldId id="288" r:id="rId96"/>
    <p:sldId id="271" r:id="rId9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06216-A9D6-4970-9718-C16706F10283}" v="126" dt="2024-01-16T20:14:02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microsoft.com/office/2015/10/relationships/revisionInfo" Target="revisionInfo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0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0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0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avadoc.io/static/org.kohsuke.sorcerer/sorcerer-javac/0.11/com/sun/tools/javac/parser/Tokens.TokenKind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avadoc.io/static/org.kohsuke.sorcerer/sorcerer-javac/0.11/com/sun/tools/javac/parser/Tokens.TokenKind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Programming Assignment 1 – Syntactic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77444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  <a:p>
            <a:r>
              <a:rPr lang="en-US" dirty="0"/>
              <a:t>Take in a few letters at a time, and return a Token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37467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142305"/>
          </a:xfrm>
        </p:spPr>
        <p:txBody>
          <a:bodyPr>
            <a:normAutofit/>
          </a:bodyPr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  <a:p>
            <a:r>
              <a:rPr lang="en-US" dirty="0"/>
              <a:t>Take in a few letters at a time, and return a Token</a:t>
            </a:r>
          </a:p>
          <a:p>
            <a:r>
              <a:rPr lang="en-US" dirty="0"/>
              <a:t>Responsible for removing whitespace and comments</a:t>
            </a:r>
          </a:p>
          <a:p>
            <a:r>
              <a:rPr lang="en-US" dirty="0"/>
              <a:t>Output is a stream of tokens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62506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142305"/>
          </a:xfrm>
        </p:spPr>
        <p:txBody>
          <a:bodyPr>
            <a:normAutofit/>
          </a:bodyPr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  <a:p>
            <a:r>
              <a:rPr lang="en-US" dirty="0"/>
              <a:t>Take in a few letters at a time, and return a Token</a:t>
            </a:r>
          </a:p>
          <a:p>
            <a:r>
              <a:rPr lang="en-US" dirty="0"/>
              <a:t>Responsible for removing whitespace and comments</a:t>
            </a:r>
          </a:p>
          <a:p>
            <a:r>
              <a:rPr lang="en-US" dirty="0"/>
              <a:t>Output is a stream of tokens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is a stream of tokens</a:t>
            </a:r>
          </a:p>
          <a:p>
            <a:r>
              <a:rPr lang="en-US" dirty="0"/>
              <a:t>Only care about syntax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53584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142305"/>
          </a:xfrm>
        </p:spPr>
        <p:txBody>
          <a:bodyPr>
            <a:normAutofit/>
          </a:bodyPr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  <a:p>
            <a:r>
              <a:rPr lang="en-US" dirty="0"/>
              <a:t>Take in a few letters at a time, and return a Token</a:t>
            </a:r>
          </a:p>
          <a:p>
            <a:r>
              <a:rPr lang="en-US" dirty="0"/>
              <a:t>Responsible for removing whitespace and comments</a:t>
            </a:r>
          </a:p>
          <a:p>
            <a:r>
              <a:rPr lang="en-US" dirty="0"/>
              <a:t>Output is a stream of tokens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is a stream of tokens</a:t>
            </a:r>
          </a:p>
          <a:p>
            <a:r>
              <a:rPr lang="en-US" dirty="0"/>
              <a:t>Only care about syntax</a:t>
            </a:r>
          </a:p>
          <a:p>
            <a:pPr lvl="1"/>
            <a:r>
              <a:rPr lang="en-US" dirty="0"/>
              <a:t>This analyzer doesn’t see whitespace, nor comments</a:t>
            </a:r>
          </a:p>
          <a:p>
            <a:pPr lvl="1"/>
            <a:r>
              <a:rPr lang="en-US" dirty="0"/>
              <a:t>Only concerned about code syntax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39586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142305"/>
          </a:xfrm>
        </p:spPr>
        <p:txBody>
          <a:bodyPr>
            <a:normAutofit/>
          </a:bodyPr>
          <a:lstStyle/>
          <a:p>
            <a:r>
              <a:rPr lang="en-US" dirty="0"/>
              <a:t>Create the language’s lexicon</a:t>
            </a:r>
          </a:p>
          <a:p>
            <a:r>
              <a:rPr lang="en-US" dirty="0"/>
              <a:t>The lexical unit is the Token</a:t>
            </a:r>
          </a:p>
          <a:p>
            <a:endParaRPr lang="en-US" dirty="0"/>
          </a:p>
          <a:p>
            <a:r>
              <a:rPr lang="en-US" dirty="0"/>
              <a:t>Take in a few letters at a time, and return a Token</a:t>
            </a:r>
          </a:p>
          <a:p>
            <a:r>
              <a:rPr lang="en-US" dirty="0"/>
              <a:t>Responsible for removing whitespace and comments</a:t>
            </a:r>
          </a:p>
          <a:p>
            <a:r>
              <a:rPr lang="en-US" dirty="0"/>
              <a:t>Output is a stream of tokens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is a stream of tokens</a:t>
            </a:r>
          </a:p>
          <a:p>
            <a:r>
              <a:rPr lang="en-US" dirty="0"/>
              <a:t>Only care about syntax</a:t>
            </a:r>
          </a:p>
          <a:p>
            <a:pPr lvl="1"/>
            <a:r>
              <a:rPr lang="en-US" dirty="0"/>
              <a:t>This analyzer doesn’t see whitespace, nor comments</a:t>
            </a:r>
          </a:p>
          <a:p>
            <a:pPr lvl="1"/>
            <a:r>
              <a:rPr lang="en-US" dirty="0"/>
              <a:t>Only concerned about code syntax</a:t>
            </a:r>
          </a:p>
          <a:p>
            <a:endParaRPr lang="en-US" dirty="0"/>
          </a:p>
          <a:p>
            <a:r>
              <a:rPr lang="en-US" dirty="0"/>
              <a:t>Output is an AST (PA2)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21719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Whitespace!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C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Predecrement</a:t>
            </a:r>
            <a:r>
              <a:rPr lang="en-US" dirty="0"/>
              <a:t>, </a:t>
            </a:r>
            <a:r>
              <a:rPr lang="en-US" dirty="0" err="1"/>
              <a:t>Postdecrement</a:t>
            </a:r>
            <a:r>
              <a:rPr lang="en-US" dirty="0"/>
              <a:t>, Subtraction, Negation</a:t>
            </a:r>
          </a:p>
          <a:p>
            <a:pPr lvl="1"/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--x  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x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--   x-y   -x</a:t>
            </a:r>
          </a:p>
          <a:p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015E44-8397-94A9-F453-6A0933324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31410"/>
              </p:ext>
            </p:extLst>
          </p:nvPr>
        </p:nvGraphicFramePr>
        <p:xfrm>
          <a:off x="2032000" y="2396695"/>
          <a:ext cx="8127999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1624515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8953973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17249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x----x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x-----x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37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 - 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 - 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x-- - --x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662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701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Scanning C++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C++ 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Operator &gt;&gt;</a:t>
            </a:r>
            <a:endParaRPr lang="en-US" sz="32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endParaRPr lang="en-US" dirty="0"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r>
              <a:rPr lang="en-US" dirty="0">
                <a:ea typeface="MS Mincho" panose="02020609040205080304" pitchFamily="49" charset="-128"/>
              </a:rPr>
              <a:t>Question: How would you </a:t>
            </a:r>
            <a:r>
              <a:rPr lang="en-US" i="1" dirty="0">
                <a:ea typeface="MS Mincho" panose="02020609040205080304" pitchFamily="49" charset="-128"/>
              </a:rPr>
              <a:t>correctly</a:t>
            </a:r>
            <a:r>
              <a:rPr lang="en-US" dirty="0">
                <a:ea typeface="MS Mincho" panose="02020609040205080304" pitchFamily="49" charset="-128"/>
              </a:rPr>
              <a:t> scan &gt;&gt; in the example above?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4015E44-8397-94A9-F453-6A0933324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33797"/>
              </p:ext>
            </p:extLst>
          </p:nvPr>
        </p:nvGraphicFramePr>
        <p:xfrm>
          <a:off x="1481761" y="2396695"/>
          <a:ext cx="9228477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159">
                  <a:extLst>
                    <a:ext uri="{9D8B030D-6E8A-4147-A177-3AD203B41FA5}">
                      <a16:colId xmlns:a16="http://schemas.microsoft.com/office/drawing/2014/main" val="1916245157"/>
                    </a:ext>
                  </a:extLst>
                </a:gridCol>
                <a:gridCol w="3076159">
                  <a:extLst>
                    <a:ext uri="{9D8B030D-6E8A-4147-A177-3AD203B41FA5}">
                      <a16:colId xmlns:a16="http://schemas.microsoft.com/office/drawing/2014/main" val="3489539733"/>
                    </a:ext>
                  </a:extLst>
                </a:gridCol>
                <a:gridCol w="3076159">
                  <a:extLst>
                    <a:ext uri="{9D8B030D-6E8A-4147-A177-3AD203B41FA5}">
                      <a16:colId xmlns:a16="http://schemas.microsoft.com/office/drawing/2014/main" val="11172497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Foo&lt;Bar&gt;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cin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 &gt;&gt; var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Foo&lt;Bar&lt;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Bazz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&gt;&gt;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375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625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start with Lexical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07244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PA1- TokenType.java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equivalent of Java’s </a:t>
            </a:r>
            <a:r>
              <a:rPr lang="en-US" dirty="0" err="1"/>
              <a:t>TokenKind</a:t>
            </a:r>
            <a:r>
              <a:rPr lang="en-US" dirty="0"/>
              <a:t> class (more on this soon)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1070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Assignment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PA1 has two parts, Lexical Analysis and Syntax Checking.</a:t>
            </a:r>
          </a:p>
          <a:p>
            <a:r>
              <a:rPr lang="en-US" dirty="0"/>
              <a:t>Start early, and visit office hours if you have any questions.</a:t>
            </a:r>
          </a:p>
          <a:p>
            <a:r>
              <a:rPr lang="en-US" dirty="0" err="1"/>
              <a:t>Autograder</a:t>
            </a:r>
            <a:r>
              <a:rPr lang="en-US" dirty="0"/>
              <a:t> will be up later today (1/16)</a:t>
            </a:r>
          </a:p>
          <a:p>
            <a:endParaRPr lang="en-US" dirty="0"/>
          </a:p>
          <a:p>
            <a:r>
              <a:rPr lang="en-US" dirty="0"/>
              <a:t>Due: 1/31/24 at 11:59pm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81770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PA1- TokenType.java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equivalent of Java’s </a:t>
            </a:r>
            <a:r>
              <a:rPr lang="en-US" dirty="0" err="1"/>
              <a:t>TokenKind</a:t>
            </a:r>
            <a:r>
              <a:rPr lang="en-US" dirty="0"/>
              <a:t> class (more on this soon)</a:t>
            </a:r>
          </a:p>
          <a:p>
            <a:endParaRPr lang="en-US" dirty="0"/>
          </a:p>
          <a:p>
            <a:r>
              <a:rPr lang="en-US" dirty="0"/>
              <a:t>In the </a:t>
            </a:r>
            <a:r>
              <a:rPr lang="en-US" dirty="0" err="1"/>
              <a:t>TokenType</a:t>
            </a:r>
            <a:r>
              <a:rPr lang="en-US" dirty="0"/>
              <a:t> enumeration, we list the possible types of tokens we want to stream to our syntactic analyzer.</a:t>
            </a:r>
          </a:p>
          <a:p>
            <a:r>
              <a:rPr lang="en-US" dirty="0"/>
              <a:t>But what are the types of tokens that we have??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33183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Taking a look at Java’s </a:t>
            </a:r>
            <a:r>
              <a:rPr lang="en-US" dirty="0" err="1"/>
              <a:t>TokenKind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https://www.javadoc.io/static/org.kohsuke.sorcerer/sorcerer-javac/0.11/com/sun/tools/javac/parser/Tokens.TokenKind.html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2013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Taking a look at Java’s </a:t>
            </a:r>
            <a:r>
              <a:rPr lang="en-US" dirty="0" err="1"/>
              <a:t>TokenKind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https://www.javadoc.io/static/org.kohsuke.sorcerer/sorcerer-javac/0.11/com/sun/tools/javac/parser/Tokens.TokenKind.html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Pretty much everything is in there!</a:t>
            </a:r>
          </a:p>
          <a:p>
            <a:endParaRPr lang="en-US" dirty="0"/>
          </a:p>
          <a:p>
            <a:r>
              <a:rPr lang="en-US" dirty="0"/>
              <a:t>If you want, you can organize your </a:t>
            </a:r>
            <a:r>
              <a:rPr lang="en-US" dirty="0" err="1"/>
              <a:t>TokenType</a:t>
            </a:r>
            <a:r>
              <a:rPr lang="en-US" dirty="0"/>
              <a:t> similarly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43001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Analytically determine </a:t>
            </a:r>
            <a:r>
              <a:rPr lang="en-US" dirty="0" err="1"/>
              <a:t>TokenType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In-class exercise to determine where </a:t>
            </a:r>
            <a:r>
              <a:rPr lang="en-US" dirty="0" err="1">
                <a:solidFill>
                  <a:srgbClr val="FF0000"/>
                </a:solidFill>
              </a:rPr>
              <a:t>LexicalAnalysis</a:t>
            </a:r>
            <a:r>
              <a:rPr lang="en-US" dirty="0">
                <a:solidFill>
                  <a:srgbClr val="FF0000"/>
                </a:solidFill>
              </a:rPr>
              <a:t> ends and Syntactic Analysis starts</a:t>
            </a:r>
          </a:p>
          <a:p>
            <a:endParaRPr lang="en-US" dirty="0"/>
          </a:p>
          <a:p>
            <a:r>
              <a:rPr lang="en-US" dirty="0"/>
              <a:t>Graphs!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77533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one even define “Syntax”?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92067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Arrangement of words and phrases to create a </a:t>
            </a:r>
            <a:r>
              <a:rPr lang="en-US" b="1" dirty="0"/>
              <a:t>well-formed</a:t>
            </a:r>
            <a:r>
              <a:rPr lang="en-US" dirty="0"/>
              <a:t> sentence in a language</a:t>
            </a:r>
          </a:p>
          <a:p>
            <a:endParaRPr lang="en-US" dirty="0"/>
          </a:p>
          <a:p>
            <a:r>
              <a:rPr lang="en-US" dirty="0"/>
              <a:t>For example: Article Noun Verb Article Noun:</a:t>
            </a:r>
          </a:p>
          <a:p>
            <a:pPr lvl="1"/>
            <a:r>
              <a:rPr lang="en-US" dirty="0"/>
              <a:t>The cat chases the mice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What is another way to use the above syntax?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35822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Arrangement of words and phrases to create a </a:t>
            </a:r>
            <a:r>
              <a:rPr lang="en-US" b="1" dirty="0"/>
              <a:t>well-formed</a:t>
            </a:r>
            <a:r>
              <a:rPr lang="en-US" dirty="0"/>
              <a:t> sentence in a language</a:t>
            </a:r>
          </a:p>
          <a:p>
            <a:endParaRPr lang="en-US" dirty="0"/>
          </a:p>
          <a:p>
            <a:r>
              <a:rPr lang="en-US" dirty="0"/>
              <a:t>For example: Article Noun Verb Article Noun:</a:t>
            </a:r>
          </a:p>
          <a:p>
            <a:pPr lvl="1"/>
            <a:r>
              <a:rPr lang="en-US" dirty="0"/>
              <a:t>The cat chases the mice</a:t>
            </a:r>
          </a:p>
          <a:p>
            <a:endParaRPr lang="en-US" dirty="0"/>
          </a:p>
          <a:p>
            <a:r>
              <a:rPr lang="en-US" dirty="0"/>
              <a:t>However, this does not always make well-formed sentences!</a:t>
            </a:r>
          </a:p>
          <a:p>
            <a:pPr lvl="1"/>
            <a:r>
              <a:rPr lang="en-US" dirty="0"/>
              <a:t>The cat chases 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/>
              <a:t> mice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01322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2">
            <a:extLst>
              <a:ext uri="{FF2B5EF4-FFF2-40B4-BE49-F238E27FC236}">
                <a16:creationId xmlns:a16="http://schemas.microsoft.com/office/drawing/2014/main" id="{E1DBA913-BA83-6F36-E954-6B34F0A50D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356350"/>
            <a:ext cx="3410164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solidFill>
                  <a:schemeClr val="hlink"/>
                </a:solidFill>
              </a:rPr>
              <a:t>Comp 750, Fall 2023 – James H Anderson</a:t>
            </a:r>
          </a:p>
        </p:txBody>
      </p:sp>
      <p:sp>
        <p:nvSpPr>
          <p:cNvPr id="6147" name="Slide Number Placeholder 3">
            <a:extLst>
              <a:ext uri="{FF2B5EF4-FFF2-40B4-BE49-F238E27FC236}">
                <a16:creationId xmlns:a16="http://schemas.microsoft.com/office/drawing/2014/main" id="{CE37A62C-C0EA-75D0-8AA7-1573930E9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hlink"/>
                </a:solidFill>
              </a:rPr>
              <a:t> 455&amp;550 -  </a:t>
            </a:r>
            <a:fld id="{42C48896-3D55-CA48-B3B2-4E3928ABB7C6}" type="slidenum">
              <a:rPr lang="en-US" altLang="en-US" sz="1400">
                <a:solidFill>
                  <a:schemeClr val="hlink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400">
              <a:solidFill>
                <a:schemeClr val="hlink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BCF2F264-B632-EE7B-0A23-75C53F2CC0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28652"/>
          </a:xfrm>
        </p:spPr>
        <p:txBody>
          <a:bodyPr>
            <a:normAutofit fontScale="90000"/>
          </a:bodyPr>
          <a:lstStyle/>
          <a:p>
            <a:r>
              <a:rPr lang="en-US" altLang="en-US" u="sng" dirty="0"/>
              <a:t>Languages Covered in 455</a:t>
            </a:r>
            <a:endParaRPr lang="en-US" altLang="en-US" dirty="0"/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426DC8E1-E34F-683E-7FA9-178D74499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313" y="4679951"/>
            <a:ext cx="2571750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1"/>
                </a:solidFill>
              </a:rPr>
              <a:t>Regular Languages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0" name="Text Box 4">
            <a:extLst>
              <a:ext uri="{FF2B5EF4-FFF2-40B4-BE49-F238E27FC236}">
                <a16:creationId xmlns:a16="http://schemas.microsoft.com/office/drawing/2014/main" id="{2A10274C-C854-F5C1-05F9-BBB4DEA6F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6" y="3929063"/>
            <a:ext cx="3186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Context-Free Languages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51" name="Rectangle 5">
            <a:extLst>
              <a:ext uri="{FF2B5EF4-FFF2-40B4-BE49-F238E27FC236}">
                <a16:creationId xmlns:a16="http://schemas.microsoft.com/office/drawing/2014/main" id="{4A457270-7F24-C891-BD5C-B1F39D832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65563"/>
            <a:ext cx="3319462" cy="154305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2" name="Text Box 6">
            <a:extLst>
              <a:ext uri="{FF2B5EF4-FFF2-40B4-BE49-F238E27FC236}">
                <a16:creationId xmlns:a16="http://schemas.microsoft.com/office/drawing/2014/main" id="{78A02CDB-1C7B-BDCD-1F1A-5D127E8D0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3021013"/>
            <a:ext cx="3760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Context-Sensitive Languages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6153" name="Rectangle 7">
            <a:extLst>
              <a:ext uri="{FF2B5EF4-FFF2-40B4-BE49-F238E27FC236}">
                <a16:creationId xmlns:a16="http://schemas.microsoft.com/office/drawing/2014/main" id="{AC5E2AB1-9844-C45B-9B5E-12F365609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788" y="2970214"/>
            <a:ext cx="3897312" cy="27273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4" name="Text Box 8">
            <a:extLst>
              <a:ext uri="{FF2B5EF4-FFF2-40B4-BE49-F238E27FC236}">
                <a16:creationId xmlns:a16="http://schemas.microsoft.com/office/drawing/2014/main" id="{3CB3DF72-4AB5-374B-8EC0-0EE0EF892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1" y="1893889"/>
            <a:ext cx="27971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Recursive Languages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“algorithms”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2"/>
                </a:solidFill>
              </a:rPr>
              <a:t>“decision problems”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5" name="Rectangle 9">
            <a:extLst>
              <a:ext uri="{FF2B5EF4-FFF2-40B4-BE49-F238E27FC236}">
                <a16:creationId xmlns:a16="http://schemas.microsoft.com/office/drawing/2014/main" id="{D163FE3C-6DCA-6172-D042-57489BEBE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051" y="1960564"/>
            <a:ext cx="4214813" cy="40274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6" name="Text Box 10">
            <a:extLst>
              <a:ext uri="{FF2B5EF4-FFF2-40B4-BE49-F238E27FC236}">
                <a16:creationId xmlns:a16="http://schemas.microsoft.com/office/drawing/2014/main" id="{E4748706-5A94-0695-1944-F26AC8503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9" y="1074739"/>
            <a:ext cx="45799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993366"/>
                </a:solidFill>
              </a:rPr>
              <a:t>Recursively Enumerable Languages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993366"/>
                </a:solidFill>
              </a:rPr>
              <a:t>“computable functions”</a:t>
            </a:r>
            <a:endParaRPr lang="en-US" altLang="en-US" sz="2400">
              <a:solidFill>
                <a:srgbClr val="993366"/>
              </a:solidFill>
            </a:endParaRPr>
          </a:p>
        </p:txBody>
      </p:sp>
      <p:sp>
        <p:nvSpPr>
          <p:cNvPr id="6157" name="Rectangle 11">
            <a:extLst>
              <a:ext uri="{FF2B5EF4-FFF2-40B4-BE49-F238E27FC236}">
                <a16:creationId xmlns:a16="http://schemas.microsoft.com/office/drawing/2014/main" id="{826283E5-9F29-3CF8-78D1-6E869C924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9426" y="1023939"/>
            <a:ext cx="4575175" cy="5254625"/>
          </a:xfrm>
          <a:prstGeom prst="rect">
            <a:avLst/>
          </a:prstGeom>
          <a:noFill/>
          <a:ln w="28575">
            <a:solidFill>
              <a:srgbClr val="993366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8" name="Text Box 12">
            <a:extLst>
              <a:ext uri="{FF2B5EF4-FFF2-40B4-BE49-F238E27FC236}">
                <a16:creationId xmlns:a16="http://schemas.microsoft.com/office/drawing/2014/main" id="{5CCE4D5D-FD4B-38C4-6017-11009F1EB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088" y="4673600"/>
            <a:ext cx="1998662" cy="1538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Useful for pattern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matching.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 - finite automata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 - regular exps.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 - regular grammar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59" name="Line 13">
            <a:extLst>
              <a:ext uri="{FF2B5EF4-FFF2-40B4-BE49-F238E27FC236}">
                <a16:creationId xmlns:a16="http://schemas.microsoft.com/office/drawing/2014/main" id="{E6EA86BC-AB6B-D9BF-E37B-204C345F6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7276" y="5037138"/>
            <a:ext cx="167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Text Box 14">
            <a:extLst>
              <a:ext uri="{FF2B5EF4-FFF2-40B4-BE49-F238E27FC236}">
                <a16:creationId xmlns:a16="http://schemas.microsoft.com/office/drawing/2014/main" id="{615D9270-FB60-55FE-C8E8-C6B83FFF8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901" y="2997201"/>
            <a:ext cx="2105025" cy="150812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CC0000"/>
                </a:solidFill>
              </a:rPr>
              <a:t>Useful for parsing.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  - context-free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    grammar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  - pushdown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    automata</a:t>
            </a:r>
          </a:p>
        </p:txBody>
      </p:sp>
      <p:sp>
        <p:nvSpPr>
          <p:cNvPr id="6161" name="Line 15">
            <a:extLst>
              <a:ext uri="{FF2B5EF4-FFF2-40B4-BE49-F238E27FC236}">
                <a16:creationId xmlns:a16="http://schemas.microsoft.com/office/drawing/2014/main" id="{5047A217-2BD7-AB70-3165-F80287CA43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4276" y="3389313"/>
            <a:ext cx="1382713" cy="47625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Text Box 17">
            <a:extLst>
              <a:ext uri="{FF2B5EF4-FFF2-40B4-BE49-F238E27FC236}">
                <a16:creationId xmlns:a16="http://schemas.microsoft.com/office/drawing/2014/main" id="{47717229-E94F-DD28-F124-B1901550F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1295400"/>
            <a:ext cx="2309813" cy="1538288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Some use in parsing.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    </a:t>
            </a:r>
            <a:r>
              <a:rPr lang="en-US" altLang="en-US" sz="1800">
                <a:solidFill>
                  <a:srgbClr val="008000"/>
                </a:solidFill>
              </a:rPr>
              <a:t>- context-sensitive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8000"/>
                </a:solidFill>
              </a:rPr>
              <a:t>       grammar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8000"/>
                </a:solidFill>
              </a:rPr>
              <a:t>    - linear bounded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8000"/>
                </a:solidFill>
              </a:rPr>
              <a:t>      automata</a:t>
            </a:r>
          </a:p>
        </p:txBody>
      </p:sp>
      <p:sp>
        <p:nvSpPr>
          <p:cNvPr id="6163" name="Line 18">
            <a:extLst>
              <a:ext uri="{FF2B5EF4-FFF2-40B4-BE49-F238E27FC236}">
                <a16:creationId xmlns:a16="http://schemas.microsoft.com/office/drawing/2014/main" id="{3D777FAA-F973-064B-073A-31BB90783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8114" y="2106614"/>
            <a:ext cx="981075" cy="866775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Text Box 19">
            <a:extLst>
              <a:ext uri="{FF2B5EF4-FFF2-40B4-BE49-F238E27FC236}">
                <a16:creationId xmlns:a16="http://schemas.microsoft.com/office/drawing/2014/main" id="{8358343D-DD97-958D-79C6-E9D8BFB9E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5126" y="1138239"/>
            <a:ext cx="1154113" cy="714375"/>
          </a:xfrm>
          <a:prstGeom prst="rect">
            <a:avLst/>
          </a:prstGeom>
          <a:noFill/>
          <a:ln w="12700">
            <a:solidFill>
              <a:srgbClr val="993366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993366"/>
                </a:solidFill>
              </a:rPr>
              <a:t>Turing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993366"/>
                </a:solidFill>
              </a:rPr>
              <a:t>machines</a:t>
            </a:r>
          </a:p>
        </p:txBody>
      </p:sp>
      <p:sp>
        <p:nvSpPr>
          <p:cNvPr id="6165" name="Line 20">
            <a:extLst>
              <a:ext uri="{FF2B5EF4-FFF2-40B4-BE49-F238E27FC236}">
                <a16:creationId xmlns:a16="http://schemas.microsoft.com/office/drawing/2014/main" id="{E8565D2A-8704-8DC1-8874-330BB87A5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69364" y="1485900"/>
            <a:ext cx="388937" cy="0"/>
          </a:xfrm>
          <a:prstGeom prst="line">
            <a:avLst/>
          </a:prstGeom>
          <a:noFill/>
          <a:ln w="12700">
            <a:solidFill>
              <a:srgbClr val="993366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Text Box 21">
            <a:extLst>
              <a:ext uri="{FF2B5EF4-FFF2-40B4-BE49-F238E27FC236}">
                <a16:creationId xmlns:a16="http://schemas.microsoft.com/office/drawing/2014/main" id="{A1A0DAE1-A003-03DC-08AC-EB429A6FC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801" y="2211389"/>
            <a:ext cx="1344613" cy="714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n"/>
              <a:defRPr sz="3200">
                <a:solidFill>
                  <a:srgbClr val="01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w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TMs that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always halt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6167" name="Line 22">
            <a:extLst>
              <a:ext uri="{FF2B5EF4-FFF2-40B4-BE49-F238E27FC236}">
                <a16:creationId xmlns:a16="http://schemas.microsoft.com/office/drawing/2014/main" id="{917D3BBD-19D9-AFE4-1BB4-615F3BB4FB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82039" y="2568575"/>
            <a:ext cx="5048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about Regular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anyone give me the regular expression for a US telephone number?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00258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about Regular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anyone give me the regular expression for a US telephone number?</a:t>
            </a:r>
            <a:endParaRPr lang="en-US" dirty="0"/>
          </a:p>
          <a:p>
            <a:r>
              <a:rPr lang="en-US" dirty="0"/>
              <a:t>Something like: 1?\h?(\d){3}\h*-?\h*(\d){3}\h*-?\h*(\d){4}</a:t>
            </a:r>
          </a:p>
          <a:p>
            <a:endParaRPr lang="en-US" dirty="0"/>
          </a:p>
          <a:p>
            <a:r>
              <a:rPr lang="en-US" dirty="0"/>
              <a:t>And that doesn’t even include using parenthesis in the area code, like (234) 567 - 8901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7676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miniJava</a:t>
            </a:r>
            <a:r>
              <a:rPr lang="en-US" sz="3200" dirty="0"/>
              <a:t> is a subset of the Java programming language.</a:t>
            </a:r>
          </a:p>
          <a:p>
            <a:r>
              <a:rPr lang="en-US" sz="3200" dirty="0"/>
              <a:t>A </a:t>
            </a:r>
            <a:r>
              <a:rPr lang="en-US" sz="3200" dirty="0" err="1"/>
              <a:t>miniJava</a:t>
            </a:r>
            <a:r>
              <a:rPr lang="en-US" sz="3200" dirty="0"/>
              <a:t> program is a valid Java program.</a:t>
            </a:r>
          </a:p>
          <a:p>
            <a:endParaRPr lang="en-US" sz="3200" dirty="0"/>
          </a:p>
          <a:p>
            <a:r>
              <a:rPr lang="en-US" sz="3200" dirty="0"/>
              <a:t>Semester Goal: Create a compiler that can take in a </a:t>
            </a:r>
            <a:r>
              <a:rPr lang="en-US" sz="3200" dirty="0" err="1"/>
              <a:t>miniJava</a:t>
            </a:r>
            <a:r>
              <a:rPr lang="en-US" sz="3200" dirty="0"/>
              <a:t> source code file and output a binary file that can be executed.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63507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about Regular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anyone give me the regular expression for an email address?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75233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about Regular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Can anyone give me the regular expression for an email address?</a:t>
            </a:r>
          </a:p>
          <a:p>
            <a:r>
              <a:rPr lang="en-US" dirty="0"/>
              <a:t>Did you guess something like:</a:t>
            </a:r>
          </a:p>
          <a:p>
            <a:pPr lvl="1"/>
            <a:r>
              <a:rPr lang="en-US" dirty="0"/>
              <a:t>[\w-\._]+@[\w-]+\.[\w-]+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54676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RFC-822 Compliant Email Regex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900" dirty="0"/>
              <a:t>/(?:(?:\r\n)?[ \t])*(?:(?:(?:[^()&lt;&gt;@,;:\\".\[\]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\t])*))*|(?:[^()&lt;&gt;@,;:\\".\[\] \000-\031]+(?:(?:(?:\r\n)?[ \t])+|\Z|(?=[\["()&lt;&gt;@,;:\\".\[\]]))|"(?:[^\"\r\\]|\\.|(?:(?:\r\n)?[ \t]))*"(?:(?:\r\n)?[ \t])*)*\&lt;(?:(?:\r\n)?[ \t])*(?:@(?:[^()&lt;&gt;@,;:\\".\[\]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\t])*))*(?:,@(?:(?:\r\n)?[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\t])*))*)*:(?:(?:\r\n)?[ \t])*)?(?:[^()&lt;&gt;@,;:\\".\[\]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\t])*))*\&gt;(?:(?:\r\n)?[ \t])*)|(?:[^()&lt;&gt;@,;:\\".\[\] \000-\031]+(?:(?:(?:\r\n)?[ \t])+|\Z|(?=[\["()&lt;&gt;@,;:\\".\[\]]))|"(?:[^\"\r\\]|\\.|(?:(?:\r\n)?[ \t]))*"(?:(?:\r\n)?[ \t])*)*:(?:(?:\r\n)?[ \t])*(?:(?:(?:[^()&lt;&gt;@,;:\\".\[\]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\t])*))*|(?:[^()&lt;&gt;@,;:\\".\[\] \000-\031]+(?:(?:(?:\r\n)?[ \t])+|\Z|(?=[\["()&lt;&gt;@,;:\\".\[\]]))|"(?:[^\"\r\\]|\\.|(?:(?:\r\n)?[ \t]))*"(?:(?:\r\n)?[ \t])*)*\&lt;(?:(?:\r\n)?[ \t])*(?:@(?:[^()&lt;&gt;@,;:\\".\[\]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\t])*))*(?:,@(?:(?:\r\n)?[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\t])*))*)*:(?:(?:\r\n)?[ \t])*)?(?:[^()&lt;&gt;@,;:\\".\[\]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\t])*))*\&gt;(?:(?:\r\n)?[ \t])*)(?:,\s*(?:(?:[^()&lt;&gt;@,;:\\".\[\]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\t])*))*|(?:[^()&lt;&gt;@,;:\\".\[\] \000-\031]+(?:(?:(?:\r\n)?[ \t])+|\Z|(?=[\["()&lt;&gt;@,;:\\".\[\]]))|"(?:[^\"\r\\]|\\.|(?:(?:\r\n)?[ \t]))*"(?:(?:\r\n)?[ \t])*)*\&lt;(?:(?:\r\n)?[ \t])*(?:@(?:[^()&lt;&gt;@,;:\\".\[\]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\t])*))*(?:,@(?:(?:\r\n)?[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\t])*))*)*:(?:(?:\r\n)?[ \t])*)?(?:[^()&lt;&gt;@,;:\\".\[\] \000-\031]+(?:(?:(?:\r\n)?[ \t])+|\Z|(?=[\["()&lt;&gt;@,;:\\".\[\]]))|"(?:[^\"\r\\]|\\.|(?:(?:\r\n)?[ \t]))*"(?:(?:\r\n)?[ \t])*)(?:\.(?:(?:\r\n)?[ \t])*(?:[^()&lt;&gt;@,;:\\".\[\] \000-\031]+(?:(?:(?:\r\n)?[ \t])+|\Z|(?=[\["()&lt;&gt;@,;:\\".\[\]]))|"(?:[^\"\r\\]|\\.|(?:(?:\r\n)?[ \t]))*"(?:(?:\r\n)?[ \t])*))*@(?:(?:\r\n)?[ \t])*(?:[^()&lt;&gt;@,;:\\".\[\] \000-\031]+(?:(?:(?:\r\n)?[ \t])+|\Z|(?=[\["()&lt;&gt;@,;:\\".\[\]]))|\[([^\[\]\r\\]|\\.)*\](?:(?:\r\n)?[ \t])*)(?:\.(?:(?:\r\n)?[ \t])*(?:[^()&lt;&gt;@,;:\\".\[\] \000-\031]+(?:(?:(?:\r\n)?[ \t])+|\Z|(?=[\["()&lt;&gt;@,;:\\".\[\]]))|\[([^\[\]\r\\]|\\.)*\](?:(?:\r\n)?[ \t])*))*\&gt;(?:(?:\r\n)?[ \t])*))*)?;\s*)/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44765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Okay, maybe regular languages might be a little too complex when trying to specify the syntax for a programming language</a:t>
            </a:r>
          </a:p>
          <a:p>
            <a:endParaRPr lang="en-US" dirty="0"/>
          </a:p>
          <a:p>
            <a:r>
              <a:rPr lang="en-US" dirty="0"/>
              <a:t>Are there other problems with regular languages?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510321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Grammar for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 ::= Letter | Identifier Letter | Identifier Digit | Identifier _</a:t>
            </a:r>
          </a:p>
          <a:p>
            <a:r>
              <a:rPr lang="en-US" dirty="0"/>
              <a:t>Letter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a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c</a:t>
            </a:r>
            <a:r>
              <a:rPr lang="en-US" dirty="0"/>
              <a:t> …</a:t>
            </a:r>
          </a:p>
          <a:p>
            <a:r>
              <a:rPr lang="en-US" dirty="0"/>
              <a:t>Digit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2</a:t>
            </a:r>
            <a:r>
              <a:rPr lang="en-US" dirty="0"/>
              <a:t> …</a:t>
            </a:r>
          </a:p>
          <a:p>
            <a:endParaRPr lang="en-US" dirty="0"/>
          </a:p>
          <a:p>
            <a:r>
              <a:rPr lang="en-US" dirty="0"/>
              <a:t>This grammar is not regular (in its current form without modification, it does not translate to a regular language) </a:t>
            </a:r>
            <a:r>
              <a:rPr lang="en-US" i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308614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Grammar for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 ::= Letter | Identifier Letter | Identifier Digit | Identifier _</a:t>
            </a:r>
          </a:p>
          <a:p>
            <a:r>
              <a:rPr lang="en-US" dirty="0"/>
              <a:t>Letter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a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c</a:t>
            </a:r>
            <a:r>
              <a:rPr lang="en-US" dirty="0"/>
              <a:t> …</a:t>
            </a:r>
          </a:p>
          <a:p>
            <a:r>
              <a:rPr lang="en-US" dirty="0"/>
              <a:t>Digit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2</a:t>
            </a:r>
            <a:r>
              <a:rPr lang="en-US" dirty="0"/>
              <a:t> …</a:t>
            </a:r>
          </a:p>
          <a:p>
            <a:endParaRPr lang="en-US" dirty="0"/>
          </a:p>
          <a:p>
            <a:r>
              <a:rPr lang="en-US" dirty="0"/>
              <a:t>This grammar is not regular (in its current form without modification, it does not translate to a regular language)</a:t>
            </a:r>
          </a:p>
          <a:p>
            <a:r>
              <a:rPr lang="en-US" dirty="0"/>
              <a:t>Conveniently, we can just move around where the recursion occurs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98841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Consider the Grammar for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Identifier ::= Letter | Identifier Letter | Identifier Digit | Identifier _</a:t>
            </a:r>
          </a:p>
          <a:p>
            <a:r>
              <a:rPr lang="en-US" dirty="0"/>
              <a:t>Letter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a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b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c</a:t>
            </a:r>
            <a:r>
              <a:rPr lang="en-US" dirty="0"/>
              <a:t> …</a:t>
            </a:r>
          </a:p>
          <a:p>
            <a:r>
              <a:rPr lang="en-US" dirty="0"/>
              <a:t>Digit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0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1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2</a:t>
            </a:r>
            <a:r>
              <a:rPr lang="en-US" dirty="0"/>
              <a:t> …</a:t>
            </a:r>
          </a:p>
          <a:p>
            <a:endParaRPr lang="en-US" dirty="0"/>
          </a:p>
          <a:p>
            <a:r>
              <a:rPr lang="en-US" dirty="0"/>
              <a:t>Identifier ::= (a | b | c…)( a | b | c … | 0 | 1 | 2 … | _ )*</a:t>
            </a:r>
          </a:p>
          <a:p>
            <a:r>
              <a:rPr lang="en-US" dirty="0"/>
              <a:t>And now the recursion is on the right-hand-side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404058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 describing the syntax of a programming language is best done through a context-free grammar</a:t>
            </a:r>
          </a:p>
          <a:p>
            <a:r>
              <a:rPr lang="en-US" dirty="0"/>
              <a:t>Additional lexical rules needed (comments, whitespace, etc.)</a:t>
            </a:r>
          </a:p>
          <a:p>
            <a:r>
              <a:rPr lang="en-US" dirty="0"/>
              <a:t>Note identifiers cannot be reserved words, the lexical analyzer will output such words as their reserved </a:t>
            </a:r>
            <a:r>
              <a:rPr lang="en-US" dirty="0" err="1"/>
              <a:t>TokenType</a:t>
            </a:r>
            <a:r>
              <a:rPr lang="en-US" dirty="0"/>
              <a:t> and the syntax will throw an error when it got a reserved word instead of an identifier.</a:t>
            </a:r>
          </a:p>
          <a:p>
            <a:endParaRPr lang="en-US" dirty="0"/>
          </a:p>
          <a:p>
            <a:r>
              <a:rPr lang="en-US" dirty="0"/>
              <a:t>Contextual constraints can also be made formal, but more on this in PA2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881733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Context-Free Grammers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CFGs are an excellent way to describe the syntax of a language.</a:t>
            </a:r>
          </a:p>
          <a:p>
            <a:r>
              <a:rPr lang="en-US" dirty="0"/>
              <a:t>They are clear, easier to understand than regular expressions, and give you a bit more flexibility. (No need to worry about left-regular or right-regular CFGs)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68700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Context-Free Grammers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CFGs are an excellent way to describe the syntax of a language.</a:t>
            </a:r>
          </a:p>
          <a:p>
            <a:r>
              <a:rPr lang="en-US" dirty="0"/>
              <a:t>Consider the following definition of a sentence: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1F424D1-8170-5895-1769-E059FEAA2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76226"/>
              </p:ext>
            </p:extLst>
          </p:nvPr>
        </p:nvGraphicFramePr>
        <p:xfrm>
          <a:off x="2032000" y="2945107"/>
          <a:ext cx="8128000" cy="256308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90195">
                  <a:extLst>
                    <a:ext uri="{9D8B030D-6E8A-4147-A177-3AD203B41FA5}">
                      <a16:colId xmlns:a16="http://schemas.microsoft.com/office/drawing/2014/main" val="479600611"/>
                    </a:ext>
                  </a:extLst>
                </a:gridCol>
                <a:gridCol w="7037805">
                  <a:extLst>
                    <a:ext uri="{9D8B030D-6E8A-4147-A177-3AD203B41FA5}">
                      <a16:colId xmlns:a16="http://schemas.microsoft.com/office/drawing/2014/main" val="1091270488"/>
                    </a:ext>
                  </a:extLst>
                </a:gridCol>
              </a:tblGrid>
              <a:tr h="36852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/>
                        <a:t>Sentence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::= Subject Predicate Object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0379249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Subject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Article Noun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10282821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Predicate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Verb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21832275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Object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Article Noun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07790991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a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the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55562343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dog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cat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mice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1280408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chase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chases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9351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19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Java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Executable binaries for Java run on the JVM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CA097E-D2FB-A0F9-62F9-91F6A06142F6}"/>
              </a:ext>
            </a:extLst>
          </p:cNvPr>
          <p:cNvSpPr/>
          <p:nvPr/>
        </p:nvSpPr>
        <p:spPr>
          <a:xfrm>
            <a:off x="2914649" y="2376232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 Code</a:t>
            </a:r>
          </a:p>
          <a:p>
            <a:pPr algn="ctr"/>
            <a:r>
              <a:rPr lang="en-US" dirty="0"/>
              <a:t>main.java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8C7687-5BC3-018A-258B-E029B28BE974}"/>
              </a:ext>
            </a:extLst>
          </p:cNvPr>
          <p:cNvSpPr/>
          <p:nvPr/>
        </p:nvSpPr>
        <p:spPr>
          <a:xfrm>
            <a:off x="5196639" y="2376231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2711ED-9C6E-12FE-DB3B-2D2C1A610671}"/>
              </a:ext>
            </a:extLst>
          </p:cNvPr>
          <p:cNvSpPr/>
          <p:nvPr/>
        </p:nvSpPr>
        <p:spPr>
          <a:xfrm>
            <a:off x="5196638" y="3449046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Compiled file</a:t>
            </a:r>
          </a:p>
          <a:p>
            <a:pPr algn="ctr"/>
            <a:r>
              <a:rPr lang="en-US" dirty="0" err="1"/>
              <a:t>main.class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E00DB1-7E19-AF53-EBE8-6DEB60A0A3B1}"/>
              </a:ext>
            </a:extLst>
          </p:cNvPr>
          <p:cNvSpPr/>
          <p:nvPr/>
        </p:nvSpPr>
        <p:spPr>
          <a:xfrm>
            <a:off x="3233485" y="4502986"/>
            <a:ext cx="5943599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Java Virtual Machine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491373-2214-2082-8FED-9991A27F1402}"/>
              </a:ext>
            </a:extLst>
          </p:cNvPr>
          <p:cNvSpPr/>
          <p:nvPr/>
        </p:nvSpPr>
        <p:spPr>
          <a:xfrm>
            <a:off x="3233484" y="5242553"/>
            <a:ext cx="5943599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Operating System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7EA4B7B-DDEC-2A4F-A6E3-C4A326BC7FDA}"/>
              </a:ext>
            </a:extLst>
          </p:cNvPr>
          <p:cNvSpPr/>
          <p:nvPr/>
        </p:nvSpPr>
        <p:spPr>
          <a:xfrm>
            <a:off x="4830679" y="2628899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F5DBC407-E5D0-1EB0-F255-334F8C9DBD59}"/>
              </a:ext>
            </a:extLst>
          </p:cNvPr>
          <p:cNvSpPr/>
          <p:nvPr/>
        </p:nvSpPr>
        <p:spPr>
          <a:xfrm rot="5400000">
            <a:off x="5972674" y="3132045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DA3E649-618A-EDDB-44E2-ECD06F808B36}"/>
              </a:ext>
            </a:extLst>
          </p:cNvPr>
          <p:cNvSpPr/>
          <p:nvPr/>
        </p:nvSpPr>
        <p:spPr>
          <a:xfrm rot="5400000">
            <a:off x="5972673" y="4212884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254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CFG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1F424D1-8170-5895-1769-E059FEAA2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606248"/>
              </p:ext>
            </p:extLst>
          </p:nvPr>
        </p:nvGraphicFramePr>
        <p:xfrm>
          <a:off x="2032000" y="1438207"/>
          <a:ext cx="8128000" cy="256308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90195">
                  <a:extLst>
                    <a:ext uri="{9D8B030D-6E8A-4147-A177-3AD203B41FA5}">
                      <a16:colId xmlns:a16="http://schemas.microsoft.com/office/drawing/2014/main" val="479600611"/>
                    </a:ext>
                  </a:extLst>
                </a:gridCol>
                <a:gridCol w="7037805">
                  <a:extLst>
                    <a:ext uri="{9D8B030D-6E8A-4147-A177-3AD203B41FA5}">
                      <a16:colId xmlns:a16="http://schemas.microsoft.com/office/drawing/2014/main" val="1091270488"/>
                    </a:ext>
                  </a:extLst>
                </a:gridCol>
              </a:tblGrid>
              <a:tr h="36852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/>
                        <a:t>Sentence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::= Subject Predicate Object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00379249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Subject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Article Noun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10282821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Predicate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Verb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21832275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Object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Article Noun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07790991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a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the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55562343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dog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cat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mice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1280408"/>
                  </a:ext>
                </a:extLst>
              </a:tr>
              <a:tr h="344891"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::=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chase</a:t>
                      </a:r>
                      <a:r>
                        <a:rPr lang="en-US" dirty="0"/>
                        <a:t> | </a:t>
                      </a:r>
                      <a:r>
                        <a:rPr lang="en-US" dirty="0"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chases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9351846"/>
                  </a:ext>
                </a:extLst>
              </a:tr>
            </a:tbl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3D08FA30-F9E1-0B07-A05D-3D658CF9708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3371962"/>
              </p:ext>
            </p:extLst>
          </p:nvPr>
        </p:nvGraphicFramePr>
        <p:xfrm>
          <a:off x="742950" y="4334862"/>
          <a:ext cx="10515600" cy="1112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51334">
                  <a:extLst>
                    <a:ext uri="{9D8B030D-6E8A-4147-A177-3AD203B41FA5}">
                      <a16:colId xmlns:a16="http://schemas.microsoft.com/office/drawing/2014/main" val="492463501"/>
                    </a:ext>
                  </a:extLst>
                </a:gridCol>
                <a:gridCol w="8864266">
                  <a:extLst>
                    <a:ext uri="{9D8B030D-6E8A-4147-A177-3AD203B41FA5}">
                      <a16:colId xmlns:a16="http://schemas.microsoft.com/office/drawing/2014/main" val="3225413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Terminals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{a, the, dog, cat, mice, chase, chases}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977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Non-terminals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{Sentence, Subject, Predicate, Object, Article, Noun, Verb}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054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Start 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Sentence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89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753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language generated from our CFG is a set of sentences</a:t>
            </a:r>
          </a:p>
          <a:p>
            <a:r>
              <a:rPr lang="en-US" dirty="0"/>
              <a:t>Each sentence can be generated by repeated application of the rules</a:t>
            </a:r>
          </a:p>
          <a:p>
            <a:endParaRPr lang="en-US" dirty="0"/>
          </a:p>
          <a:p>
            <a:r>
              <a:rPr lang="en-US" dirty="0"/>
              <a:t>Note: Each valid sentence generated from the CFG can be viewed entirely as an ordered tuple of terminals.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8756575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 to allow “the dog and the cat” as the subject?</a:t>
            </a:r>
          </a:p>
          <a:p>
            <a:r>
              <a:rPr lang="en-US" dirty="0"/>
              <a:t>Currently it is: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/>
              <a:t>Sentence ::= Subject Predicate Object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439925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 to allow “the dog and the cat” as the subject?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Sentence ::= Subject (Conjunction Subject)* Predicate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539581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 to allow “the dog and the cat” as the subject?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Sentence ::= Subject (Conjunction Subject)* Predicate Object</a:t>
            </a:r>
          </a:p>
          <a:p>
            <a:endParaRPr lang="en-US" dirty="0"/>
          </a:p>
          <a:p>
            <a:r>
              <a:rPr lang="en-US" dirty="0"/>
              <a:t>This will enable:</a:t>
            </a:r>
          </a:p>
          <a:p>
            <a:pPr marL="0" indent="0">
              <a:buNone/>
            </a:pPr>
            <a:r>
              <a:rPr lang="en-US" dirty="0"/>
              <a:t>The dog and the cat and the dog and the mice and the cat chase a cat.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336113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dog and the cat and the dog  or  the mice and the cat chase a cat.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42949E-02BD-9639-56EF-C2ED1C829232}"/>
              </a:ext>
            </a:extLst>
          </p:cNvPr>
          <p:cNvSpPr txBox="1"/>
          <p:nvPr/>
        </p:nvSpPr>
        <p:spPr>
          <a:xfrm>
            <a:off x="5235923" y="5297750"/>
            <a:ext cx="172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Sentence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6DFFF7-0CB1-57BB-A461-8645B7237F51}"/>
              </a:ext>
            </a:extLst>
          </p:cNvPr>
          <p:cNvSpPr txBox="1"/>
          <p:nvPr/>
        </p:nvSpPr>
        <p:spPr>
          <a:xfrm>
            <a:off x="754277" y="23228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05BB87-4AF4-6EAD-2DB0-80967150AC39}"/>
              </a:ext>
            </a:extLst>
          </p:cNvPr>
          <p:cNvSpPr txBox="1"/>
          <p:nvPr/>
        </p:nvSpPr>
        <p:spPr>
          <a:xfrm>
            <a:off x="1477920" y="232280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379729-FB0A-DA62-6624-30F776301D78}"/>
              </a:ext>
            </a:extLst>
          </p:cNvPr>
          <p:cNvSpPr txBox="1"/>
          <p:nvPr/>
        </p:nvSpPr>
        <p:spPr>
          <a:xfrm>
            <a:off x="946219" y="3158494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4ED517-056C-89DA-B72D-E9A5970981AE}"/>
              </a:ext>
            </a:extLst>
          </p:cNvPr>
          <p:cNvSpPr txBox="1"/>
          <p:nvPr/>
        </p:nvSpPr>
        <p:spPr>
          <a:xfrm>
            <a:off x="2204093" y="3158494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Conj.   Subject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10E49D-3265-63A1-90EB-F7EC2CDA2333}"/>
              </a:ext>
            </a:extLst>
          </p:cNvPr>
          <p:cNvSpPr txBox="1"/>
          <p:nvPr/>
        </p:nvSpPr>
        <p:spPr>
          <a:xfrm>
            <a:off x="3874737" y="3158494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Conj.     Subject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F7DCD5-431F-5BAF-0727-A1B0B93538A6}"/>
              </a:ext>
            </a:extLst>
          </p:cNvPr>
          <p:cNvSpPr txBox="1"/>
          <p:nvPr/>
        </p:nvSpPr>
        <p:spPr>
          <a:xfrm>
            <a:off x="5721457" y="3158494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Conj.     Subject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1CAC0A-A253-2A0C-38DE-DD09AC6360D2}"/>
              </a:ext>
            </a:extLst>
          </p:cNvPr>
          <p:cNvSpPr txBox="1"/>
          <p:nvPr/>
        </p:nvSpPr>
        <p:spPr>
          <a:xfrm>
            <a:off x="7719546" y="3158494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Conj.     Subject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B1F444-7029-E152-4A48-58BF1C349597}"/>
              </a:ext>
            </a:extLst>
          </p:cNvPr>
          <p:cNvSpPr txBox="1"/>
          <p:nvPr/>
        </p:nvSpPr>
        <p:spPr>
          <a:xfrm>
            <a:off x="9466118" y="3158494"/>
            <a:ext cx="62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Verb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A85AB6-48E8-5A48-02C6-86E56D65FF5A}"/>
              </a:ext>
            </a:extLst>
          </p:cNvPr>
          <p:cNvSpPr txBox="1"/>
          <p:nvPr/>
        </p:nvSpPr>
        <p:spPr>
          <a:xfrm>
            <a:off x="10033445" y="2322806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 Noun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6630DB-E0BD-0E04-D4B8-2E78A841B28C}"/>
              </a:ext>
            </a:extLst>
          </p:cNvPr>
          <p:cNvSpPr txBox="1"/>
          <p:nvPr/>
        </p:nvSpPr>
        <p:spPr>
          <a:xfrm>
            <a:off x="10274696" y="315849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Object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15861E-E6E3-055A-1DEE-EF913C809441}"/>
              </a:ext>
            </a:extLst>
          </p:cNvPr>
          <p:cNvSpPr txBox="1"/>
          <p:nvPr/>
        </p:nvSpPr>
        <p:spPr>
          <a:xfrm>
            <a:off x="2620654" y="23228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E91843-3754-5A22-3CEC-485C2051A36F}"/>
              </a:ext>
            </a:extLst>
          </p:cNvPr>
          <p:cNvSpPr txBox="1"/>
          <p:nvPr/>
        </p:nvSpPr>
        <p:spPr>
          <a:xfrm>
            <a:off x="3344297" y="232280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88A364-AC2D-91D9-1FBF-90BC6F3F77F7}"/>
              </a:ext>
            </a:extLst>
          </p:cNvPr>
          <p:cNvSpPr txBox="1"/>
          <p:nvPr/>
        </p:nvSpPr>
        <p:spPr>
          <a:xfrm>
            <a:off x="4379409" y="23228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BB4537-F911-9403-114A-6A903CB24B0F}"/>
              </a:ext>
            </a:extLst>
          </p:cNvPr>
          <p:cNvSpPr txBox="1"/>
          <p:nvPr/>
        </p:nvSpPr>
        <p:spPr>
          <a:xfrm>
            <a:off x="5103052" y="232280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FA2036-D7E9-22B5-85D3-F62DEB114E2C}"/>
              </a:ext>
            </a:extLst>
          </p:cNvPr>
          <p:cNvSpPr txBox="1"/>
          <p:nvPr/>
        </p:nvSpPr>
        <p:spPr>
          <a:xfrm>
            <a:off x="6252912" y="23228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598DE87-708B-4839-1735-2B7D4CC32249}"/>
              </a:ext>
            </a:extLst>
          </p:cNvPr>
          <p:cNvSpPr txBox="1"/>
          <p:nvPr/>
        </p:nvSpPr>
        <p:spPr>
          <a:xfrm>
            <a:off x="6976555" y="232280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83B52D-217A-2B8A-16AC-303A1FF95DC4}"/>
              </a:ext>
            </a:extLst>
          </p:cNvPr>
          <p:cNvSpPr txBox="1"/>
          <p:nvPr/>
        </p:nvSpPr>
        <p:spPr>
          <a:xfrm>
            <a:off x="8043245" y="232280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Article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E8A8638-5422-AE0F-2BC3-BCB7E0156C01}"/>
              </a:ext>
            </a:extLst>
          </p:cNvPr>
          <p:cNvSpPr txBox="1"/>
          <p:nvPr/>
        </p:nvSpPr>
        <p:spPr>
          <a:xfrm>
            <a:off x="8766888" y="232280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DEC3D6-7377-E78B-26F1-530C91052BE1}"/>
              </a:ext>
            </a:extLst>
          </p:cNvPr>
          <p:cNvSpPr txBox="1"/>
          <p:nvPr/>
        </p:nvSpPr>
        <p:spPr>
          <a:xfrm>
            <a:off x="3769048" y="4569545"/>
            <a:ext cx="4653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     (Conj. Subject)*     Predicate     Object</a:t>
            </a:r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id="{E3B9FD4E-275C-9E9E-6FCE-A3557E5A179A}"/>
              </a:ext>
            </a:extLst>
          </p:cNvPr>
          <p:cNvSpPr/>
          <p:nvPr/>
        </p:nvSpPr>
        <p:spPr>
          <a:xfrm rot="16200000">
            <a:off x="6027618" y="2842444"/>
            <a:ext cx="119929" cy="4500603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B78751-1102-013D-717D-7964A0FBA31F}"/>
              </a:ext>
            </a:extLst>
          </p:cNvPr>
          <p:cNvCxnSpPr/>
          <p:nvPr/>
        </p:nvCxnSpPr>
        <p:spPr>
          <a:xfrm>
            <a:off x="1548084" y="3527826"/>
            <a:ext cx="2326653" cy="1122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7E6D895-6874-8A94-3511-4AE35D622346}"/>
              </a:ext>
            </a:extLst>
          </p:cNvPr>
          <p:cNvCxnSpPr/>
          <p:nvPr/>
        </p:nvCxnSpPr>
        <p:spPr>
          <a:xfrm>
            <a:off x="3226526" y="3600170"/>
            <a:ext cx="2226141" cy="1050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857A80-C8A0-CFC8-B66E-15F430B17236}"/>
              </a:ext>
            </a:extLst>
          </p:cNvPr>
          <p:cNvCxnSpPr>
            <a:stCxn id="14" idx="2"/>
          </p:cNvCxnSpPr>
          <p:nvPr/>
        </p:nvCxnSpPr>
        <p:spPr>
          <a:xfrm>
            <a:off x="4712467" y="3527826"/>
            <a:ext cx="740200" cy="1109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54D7958-C16A-C0DB-7E8C-B3DACAEBFCBE}"/>
              </a:ext>
            </a:extLst>
          </p:cNvPr>
          <p:cNvCxnSpPr>
            <a:stCxn id="15" idx="2"/>
          </p:cNvCxnSpPr>
          <p:nvPr/>
        </p:nvCxnSpPr>
        <p:spPr>
          <a:xfrm flipH="1">
            <a:off x="5452667" y="3527826"/>
            <a:ext cx="1106520" cy="1122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BBE48BF-5606-65BB-F372-626FF8E82BA5}"/>
              </a:ext>
            </a:extLst>
          </p:cNvPr>
          <p:cNvCxnSpPr>
            <a:stCxn id="16" idx="2"/>
          </p:cNvCxnSpPr>
          <p:nvPr/>
        </p:nvCxnSpPr>
        <p:spPr>
          <a:xfrm flipH="1">
            <a:off x="5452667" y="3527826"/>
            <a:ext cx="3104609" cy="11225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70DF3A2-BC1E-32BB-FBA9-57235B170D12}"/>
              </a:ext>
            </a:extLst>
          </p:cNvPr>
          <p:cNvCxnSpPr>
            <a:stCxn id="17" idx="2"/>
          </p:cNvCxnSpPr>
          <p:nvPr/>
        </p:nvCxnSpPr>
        <p:spPr>
          <a:xfrm flipH="1">
            <a:off x="7046719" y="3527826"/>
            <a:ext cx="2730414" cy="1109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A0FAA6-C039-846E-D6FE-82423A15C321}"/>
              </a:ext>
            </a:extLst>
          </p:cNvPr>
          <p:cNvCxnSpPr>
            <a:stCxn id="20" idx="2"/>
          </p:cNvCxnSpPr>
          <p:nvPr/>
        </p:nvCxnSpPr>
        <p:spPr>
          <a:xfrm flipH="1">
            <a:off x="8065355" y="3527826"/>
            <a:ext cx="2611054" cy="1064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610EDAD-41EF-ACDF-3973-E5718B4481B0}"/>
              </a:ext>
            </a:extLst>
          </p:cNvPr>
          <p:cNvCxnSpPr/>
          <p:nvPr/>
        </p:nvCxnSpPr>
        <p:spPr>
          <a:xfrm>
            <a:off x="2455817" y="2272937"/>
            <a:ext cx="78377" cy="885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017462A-A14A-693D-6B22-D1059EA8C927}"/>
              </a:ext>
            </a:extLst>
          </p:cNvPr>
          <p:cNvCxnSpPr/>
          <p:nvPr/>
        </p:nvCxnSpPr>
        <p:spPr>
          <a:xfrm>
            <a:off x="4164359" y="2233947"/>
            <a:ext cx="33050" cy="1005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017B0B2-BC18-DC74-1450-E35916F5047F}"/>
              </a:ext>
            </a:extLst>
          </p:cNvPr>
          <p:cNvCxnSpPr/>
          <p:nvPr/>
        </p:nvCxnSpPr>
        <p:spPr>
          <a:xfrm>
            <a:off x="6005927" y="2233947"/>
            <a:ext cx="0" cy="9245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C6EED79-FCB6-9CC5-6E39-17DBB04D6549}"/>
              </a:ext>
            </a:extLst>
          </p:cNvPr>
          <p:cNvCxnSpPr/>
          <p:nvPr/>
        </p:nvCxnSpPr>
        <p:spPr>
          <a:xfrm>
            <a:off x="7883434" y="2272937"/>
            <a:ext cx="104503" cy="966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ABCC318-6E9D-0FE2-8A5C-82CC8BBEE505}"/>
              </a:ext>
            </a:extLst>
          </p:cNvPr>
          <p:cNvCxnSpPr>
            <a:endCxn id="17" idx="0"/>
          </p:cNvCxnSpPr>
          <p:nvPr/>
        </p:nvCxnSpPr>
        <p:spPr>
          <a:xfrm>
            <a:off x="9757766" y="2272937"/>
            <a:ext cx="19367" cy="885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9369704-9FAA-173E-63BB-5D501B3F238E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1151181" y="2692138"/>
            <a:ext cx="234422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DC85F89-603A-BA98-EBE3-E8C291C6DBEE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flipH="1">
            <a:off x="1385603" y="2692138"/>
            <a:ext cx="441932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8048AE1-68B3-29B3-6002-C43F3F55A568}"/>
              </a:ext>
            </a:extLst>
          </p:cNvPr>
          <p:cNvCxnSpPr>
            <a:stCxn id="22" idx="2"/>
          </p:cNvCxnSpPr>
          <p:nvPr/>
        </p:nvCxnSpPr>
        <p:spPr>
          <a:xfrm>
            <a:off x="3017558" y="2692138"/>
            <a:ext cx="280813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B7A9705-B0DA-BA61-FB47-917E02EC1AF5}"/>
              </a:ext>
            </a:extLst>
          </p:cNvPr>
          <p:cNvCxnSpPr>
            <a:stCxn id="23" idx="2"/>
          </p:cNvCxnSpPr>
          <p:nvPr/>
        </p:nvCxnSpPr>
        <p:spPr>
          <a:xfrm flipH="1">
            <a:off x="3298371" y="2692138"/>
            <a:ext cx="395541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2F27392-7F3A-42EE-CAA7-E19BD7CCC88C}"/>
              </a:ext>
            </a:extLst>
          </p:cNvPr>
          <p:cNvCxnSpPr>
            <a:stCxn id="24" idx="2"/>
          </p:cNvCxnSpPr>
          <p:nvPr/>
        </p:nvCxnSpPr>
        <p:spPr>
          <a:xfrm>
            <a:off x="4776313" y="2692138"/>
            <a:ext cx="326739" cy="54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0F44FC1-FC2F-E3C2-94BA-0970BE81A1E6}"/>
              </a:ext>
            </a:extLst>
          </p:cNvPr>
          <p:cNvCxnSpPr>
            <a:stCxn id="25" idx="2"/>
          </p:cNvCxnSpPr>
          <p:nvPr/>
        </p:nvCxnSpPr>
        <p:spPr>
          <a:xfrm flipH="1">
            <a:off x="5118123" y="2692138"/>
            <a:ext cx="334544" cy="547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04291-4D96-323D-6D74-D75806AD31E6}"/>
              </a:ext>
            </a:extLst>
          </p:cNvPr>
          <p:cNvCxnSpPr>
            <a:stCxn id="26" idx="2"/>
          </p:cNvCxnSpPr>
          <p:nvPr/>
        </p:nvCxnSpPr>
        <p:spPr>
          <a:xfrm>
            <a:off x="6649816" y="2692138"/>
            <a:ext cx="214715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61F27FB-DC46-11A4-B218-4C30ECE9CA31}"/>
              </a:ext>
            </a:extLst>
          </p:cNvPr>
          <p:cNvCxnSpPr/>
          <p:nvPr/>
        </p:nvCxnSpPr>
        <p:spPr>
          <a:xfrm flipH="1">
            <a:off x="6905442" y="2660063"/>
            <a:ext cx="305165" cy="498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595E1A8-9A8F-AFE4-A135-6D6E783850D5}"/>
              </a:ext>
            </a:extLst>
          </p:cNvPr>
          <p:cNvCxnSpPr>
            <a:stCxn id="28" idx="2"/>
          </p:cNvCxnSpPr>
          <p:nvPr/>
        </p:nvCxnSpPr>
        <p:spPr>
          <a:xfrm>
            <a:off x="8440149" y="2692138"/>
            <a:ext cx="396903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6051E28-2187-9982-53E2-BEE4636F7156}"/>
              </a:ext>
            </a:extLst>
          </p:cNvPr>
          <p:cNvCxnSpPr>
            <a:stCxn id="29" idx="2"/>
          </p:cNvCxnSpPr>
          <p:nvPr/>
        </p:nvCxnSpPr>
        <p:spPr>
          <a:xfrm flipH="1">
            <a:off x="8837052" y="2692138"/>
            <a:ext cx="279451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DB8B20F-FABC-F7D8-AD34-6D1D6939F709}"/>
              </a:ext>
            </a:extLst>
          </p:cNvPr>
          <p:cNvCxnSpPr>
            <a:endCxn id="20" idx="0"/>
          </p:cNvCxnSpPr>
          <p:nvPr/>
        </p:nvCxnSpPr>
        <p:spPr>
          <a:xfrm>
            <a:off x="10378440" y="2692138"/>
            <a:ext cx="297969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C7044EB-1706-491A-4427-1D33075BFD3B}"/>
              </a:ext>
            </a:extLst>
          </p:cNvPr>
          <p:cNvCxnSpPr>
            <a:endCxn id="20" idx="0"/>
          </p:cNvCxnSpPr>
          <p:nvPr/>
        </p:nvCxnSpPr>
        <p:spPr>
          <a:xfrm flipH="1">
            <a:off x="10676409" y="2692138"/>
            <a:ext cx="322517" cy="466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6F5D78CF-7775-C191-1D38-4FE8B036ABAF}"/>
              </a:ext>
            </a:extLst>
          </p:cNvPr>
          <p:cNvCxnSpPr>
            <a:cxnSpLocks/>
          </p:cNvCxnSpPr>
          <p:nvPr/>
        </p:nvCxnSpPr>
        <p:spPr>
          <a:xfrm>
            <a:off x="1201783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F11D953-9AA9-1F70-EC2F-619600799AC4}"/>
              </a:ext>
            </a:extLst>
          </p:cNvPr>
          <p:cNvCxnSpPr>
            <a:cxnSpLocks/>
          </p:cNvCxnSpPr>
          <p:nvPr/>
        </p:nvCxnSpPr>
        <p:spPr>
          <a:xfrm>
            <a:off x="1824986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60F1BEE-9081-A42E-A848-DDFFF7ACE804}"/>
              </a:ext>
            </a:extLst>
          </p:cNvPr>
          <p:cNvCxnSpPr>
            <a:cxnSpLocks/>
          </p:cNvCxnSpPr>
          <p:nvPr/>
        </p:nvCxnSpPr>
        <p:spPr>
          <a:xfrm>
            <a:off x="3042946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EBA9829-2FD3-FF99-3F90-AC27D3BF92B1}"/>
              </a:ext>
            </a:extLst>
          </p:cNvPr>
          <p:cNvCxnSpPr>
            <a:cxnSpLocks/>
          </p:cNvCxnSpPr>
          <p:nvPr/>
        </p:nvCxnSpPr>
        <p:spPr>
          <a:xfrm>
            <a:off x="3666149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022D802F-7481-3A95-259F-313AACF5E6B7}"/>
              </a:ext>
            </a:extLst>
          </p:cNvPr>
          <p:cNvCxnSpPr>
            <a:cxnSpLocks/>
          </p:cNvCxnSpPr>
          <p:nvPr/>
        </p:nvCxnSpPr>
        <p:spPr>
          <a:xfrm>
            <a:off x="4808233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835F6F2-A694-BD60-D298-5EE81798DD9F}"/>
              </a:ext>
            </a:extLst>
          </p:cNvPr>
          <p:cNvCxnSpPr>
            <a:cxnSpLocks/>
          </p:cNvCxnSpPr>
          <p:nvPr/>
        </p:nvCxnSpPr>
        <p:spPr>
          <a:xfrm>
            <a:off x="5431436" y="2211970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5DB9E9A-CF07-EC4B-D5F0-366501BA3303}"/>
              </a:ext>
            </a:extLst>
          </p:cNvPr>
          <p:cNvCxnSpPr>
            <a:cxnSpLocks/>
          </p:cNvCxnSpPr>
          <p:nvPr/>
        </p:nvCxnSpPr>
        <p:spPr>
          <a:xfrm>
            <a:off x="6664235" y="2211765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40C3A689-DBF9-8B1C-B3A3-86246BCE8E67}"/>
              </a:ext>
            </a:extLst>
          </p:cNvPr>
          <p:cNvCxnSpPr>
            <a:cxnSpLocks/>
          </p:cNvCxnSpPr>
          <p:nvPr/>
        </p:nvCxnSpPr>
        <p:spPr>
          <a:xfrm>
            <a:off x="7287438" y="2211765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FCC695D-918A-E3F1-7A1E-09A3BE218FAA}"/>
              </a:ext>
            </a:extLst>
          </p:cNvPr>
          <p:cNvCxnSpPr>
            <a:cxnSpLocks/>
          </p:cNvCxnSpPr>
          <p:nvPr/>
        </p:nvCxnSpPr>
        <p:spPr>
          <a:xfrm>
            <a:off x="8491663" y="2211765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6303779-58D8-D5E5-FCF3-1345607A9F3C}"/>
              </a:ext>
            </a:extLst>
          </p:cNvPr>
          <p:cNvCxnSpPr>
            <a:cxnSpLocks/>
          </p:cNvCxnSpPr>
          <p:nvPr/>
        </p:nvCxnSpPr>
        <p:spPr>
          <a:xfrm>
            <a:off x="9114866" y="2211765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0135246-ED47-63C1-62DA-3290E53E4305}"/>
              </a:ext>
            </a:extLst>
          </p:cNvPr>
          <p:cNvCxnSpPr>
            <a:cxnSpLocks/>
          </p:cNvCxnSpPr>
          <p:nvPr/>
        </p:nvCxnSpPr>
        <p:spPr>
          <a:xfrm>
            <a:off x="10282646" y="2218402"/>
            <a:ext cx="0" cy="208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94403BA-B75D-9BB6-2B96-BA74F9808A79}"/>
              </a:ext>
            </a:extLst>
          </p:cNvPr>
          <p:cNvCxnSpPr>
            <a:cxnSpLocks/>
          </p:cNvCxnSpPr>
          <p:nvPr/>
        </p:nvCxnSpPr>
        <p:spPr>
          <a:xfrm>
            <a:off x="10676409" y="2233947"/>
            <a:ext cx="229440" cy="193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7501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Limitations of CFGs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generate incorrect sentences.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“The cat chase a mice”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Thus, </a:t>
            </a:r>
            <a:r>
              <a:rPr lang="en-US" i="1" dirty="0"/>
              <a:t>simple </a:t>
            </a:r>
            <a:r>
              <a:rPr lang="en-US" dirty="0"/>
              <a:t>CFGs are suitable for describing syntax, but “chase” contextually needs to be “chases” and “mice” cannot be preceded with “a”.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108053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Limitations of CFGs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generate incorrect sentences.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“The cat chase a mice”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Thus, </a:t>
            </a:r>
            <a:r>
              <a:rPr lang="en-US" i="1" dirty="0"/>
              <a:t>simple</a:t>
            </a:r>
            <a:r>
              <a:rPr lang="en-US" dirty="0"/>
              <a:t> CFGs are suitable for describing syntax, but “chase” contextually needs to be “chases” and “mice” cannot be preceded with “a”.</a:t>
            </a:r>
          </a:p>
          <a:p>
            <a:r>
              <a:rPr lang="en-US" dirty="0"/>
              <a:t>For PA1, we only focus on syntactic analysis and not contextual. Therefore, “The cat chase a mice” is a valid sentence.. for now.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5413300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Mini-Triangle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Expressions for mini-Triangle, for simple arithmetic operations</a:t>
            </a:r>
          </a:p>
          <a:p>
            <a:r>
              <a:rPr lang="en-US" dirty="0"/>
              <a:t>Exp		::= </a:t>
            </a:r>
            <a:r>
              <a:rPr lang="en-US" dirty="0" err="1"/>
              <a:t>PrimExp</a:t>
            </a:r>
            <a:r>
              <a:rPr lang="en-US" dirty="0"/>
              <a:t> | Exp </a:t>
            </a:r>
            <a:r>
              <a:rPr lang="en-US" dirty="0" err="1"/>
              <a:t>Oper</a:t>
            </a:r>
            <a:r>
              <a:rPr lang="en-US" dirty="0"/>
              <a:t> </a:t>
            </a:r>
            <a:r>
              <a:rPr lang="en-US" dirty="0" err="1"/>
              <a:t>PrimExp</a:t>
            </a:r>
            <a:endParaRPr lang="en-US" dirty="0"/>
          </a:p>
          <a:p>
            <a:r>
              <a:rPr lang="en-US" dirty="0" err="1"/>
              <a:t>PrimExp</a:t>
            </a:r>
            <a:r>
              <a:rPr lang="en-US" dirty="0"/>
              <a:t>	::=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intlit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dirty="0" err="1"/>
              <a:t>Oper</a:t>
            </a:r>
            <a:r>
              <a:rPr lang="en-US" dirty="0"/>
              <a:t> </a:t>
            </a:r>
            <a:r>
              <a:rPr lang="en-US" dirty="0" err="1"/>
              <a:t>PrimExp</a:t>
            </a:r>
            <a:r>
              <a:rPr lang="en-US" dirty="0"/>
              <a:t> | ( Exp )</a:t>
            </a:r>
          </a:p>
          <a:p>
            <a:r>
              <a:rPr lang="en-US" dirty="0" err="1"/>
              <a:t>Oper</a:t>
            </a:r>
            <a:r>
              <a:rPr lang="en-US" dirty="0"/>
              <a:t>	::=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+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-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*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/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&lt;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&gt;</a:t>
            </a:r>
            <a:r>
              <a:rPr lang="en-US" dirty="0"/>
              <a:t>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490958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Mini-Triangle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Commands for Mini-Triangle</a:t>
            </a:r>
          </a:p>
          <a:p>
            <a:r>
              <a:rPr lang="en-US" dirty="0">
                <a:ea typeface="MS Mincho" panose="02020609040205080304" pitchFamily="49" charset="-128"/>
              </a:rPr>
              <a:t>Program	::= </a:t>
            </a:r>
            <a:r>
              <a:rPr lang="en-US" dirty="0" err="1">
                <a:ea typeface="MS Mincho" panose="02020609040205080304" pitchFamily="49" charset="-128"/>
              </a:rPr>
              <a:t>Cmd</a:t>
            </a:r>
            <a:endParaRPr lang="en-US" dirty="0">
              <a:ea typeface="MS Mincho" panose="02020609040205080304" pitchFamily="49" charset="-128"/>
            </a:endParaRPr>
          </a:p>
          <a:p>
            <a:r>
              <a:rPr lang="en-US" dirty="0" err="1">
                <a:ea typeface="MS Mincho" panose="02020609040205080304" pitchFamily="49" charset="-128"/>
              </a:rPr>
              <a:t>Cmd</a:t>
            </a:r>
            <a:r>
              <a:rPr lang="en-US" dirty="0">
                <a:ea typeface="MS Mincho" panose="02020609040205080304" pitchFamily="49" charset="-128"/>
              </a:rPr>
              <a:t>		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:=</a:t>
            </a:r>
            <a:r>
              <a:rPr lang="en-US" dirty="0">
                <a:ea typeface="MS Mincho" panose="02020609040205080304" pitchFamily="49" charset="-128"/>
              </a:rPr>
              <a:t> Exp |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let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 err="1">
                <a:ea typeface="MS Mincho" panose="02020609040205080304" pitchFamily="49" charset="-128"/>
              </a:rPr>
              <a:t>Decl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 err="1">
                <a:ea typeface="MS Mincho" panose="02020609040205080304" pitchFamily="49" charset="-128"/>
              </a:rPr>
              <a:t>Cmd</a:t>
            </a:r>
            <a:endParaRPr lang="en-US" dirty="0">
              <a:ea typeface="MS Mincho" panose="02020609040205080304" pitchFamily="49" charset="-128"/>
            </a:endParaRPr>
          </a:p>
          <a:p>
            <a:r>
              <a:rPr lang="en-US" dirty="0" err="1">
                <a:ea typeface="MS Mincho" panose="02020609040205080304" pitchFamily="49" charset="-128"/>
              </a:rPr>
              <a:t>Decl</a:t>
            </a:r>
            <a:r>
              <a:rPr lang="en-US" dirty="0">
                <a:ea typeface="MS Mincho" panose="02020609040205080304" pitchFamily="49" charset="-128"/>
              </a:rPr>
              <a:t>		::=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var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:</a:t>
            </a:r>
            <a:r>
              <a:rPr lang="en-US" dirty="0">
                <a:ea typeface="MS Mincho" panose="02020609040205080304" pitchFamily="49" charset="-128"/>
              </a:rPr>
              <a:t>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type</a:t>
            </a:r>
          </a:p>
          <a:p>
            <a:endParaRPr lang="en-US" dirty="0">
              <a:ea typeface="MS Mincho" panose="02020609040205080304" pitchFamily="49" charset="-128"/>
            </a:endParaRPr>
          </a:p>
          <a:p>
            <a:endParaRPr lang="en-US" dirty="0">
              <a:ea typeface="MS Mincho" panose="02020609040205080304" pitchFamily="49" charset="-128"/>
            </a:endParaRPr>
          </a:p>
          <a:p>
            <a:endParaRPr lang="en-US" dirty="0"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8288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Java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This allows Java programs to run “cross-platform”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JVM interprets the</a:t>
            </a:r>
            <a:br>
              <a:rPr lang="en-US" dirty="0"/>
            </a:br>
            <a:r>
              <a:rPr lang="en-US" dirty="0"/>
              <a:t>compiled code and runs</a:t>
            </a:r>
            <a:br>
              <a:rPr lang="en-US" dirty="0"/>
            </a:br>
            <a:r>
              <a:rPr lang="en-US" dirty="0"/>
              <a:t>it on the underlying 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CA097E-D2FB-A0F9-62F9-91F6A06142F6}"/>
              </a:ext>
            </a:extLst>
          </p:cNvPr>
          <p:cNvSpPr/>
          <p:nvPr/>
        </p:nvSpPr>
        <p:spPr>
          <a:xfrm>
            <a:off x="2914649" y="2376232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 Code</a:t>
            </a:r>
          </a:p>
          <a:p>
            <a:pPr algn="ctr"/>
            <a:r>
              <a:rPr lang="en-US" dirty="0"/>
              <a:t>main.java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8C7687-5BC3-018A-258B-E029B28BE974}"/>
              </a:ext>
            </a:extLst>
          </p:cNvPr>
          <p:cNvSpPr/>
          <p:nvPr/>
        </p:nvSpPr>
        <p:spPr>
          <a:xfrm>
            <a:off x="5196639" y="2376231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2711ED-9C6E-12FE-DB3B-2D2C1A610671}"/>
              </a:ext>
            </a:extLst>
          </p:cNvPr>
          <p:cNvSpPr/>
          <p:nvPr/>
        </p:nvSpPr>
        <p:spPr>
          <a:xfrm>
            <a:off x="5196638" y="3449046"/>
            <a:ext cx="1798721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Compiled file</a:t>
            </a:r>
          </a:p>
          <a:p>
            <a:pPr algn="ctr"/>
            <a:r>
              <a:rPr lang="en-US" dirty="0" err="1"/>
              <a:t>main.class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E00DB1-7E19-AF53-EBE8-6DEB60A0A3B1}"/>
              </a:ext>
            </a:extLst>
          </p:cNvPr>
          <p:cNvSpPr/>
          <p:nvPr/>
        </p:nvSpPr>
        <p:spPr>
          <a:xfrm>
            <a:off x="5196639" y="4607068"/>
            <a:ext cx="5943599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Java Virtual Machine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491373-2214-2082-8FED-9991A27F1402}"/>
              </a:ext>
            </a:extLst>
          </p:cNvPr>
          <p:cNvSpPr/>
          <p:nvPr/>
        </p:nvSpPr>
        <p:spPr>
          <a:xfrm>
            <a:off x="5196638" y="5346635"/>
            <a:ext cx="5943599" cy="65572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Operating System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7EA4B7B-DDEC-2A4F-A6E3-C4A326BC7FDA}"/>
              </a:ext>
            </a:extLst>
          </p:cNvPr>
          <p:cNvSpPr/>
          <p:nvPr/>
        </p:nvSpPr>
        <p:spPr>
          <a:xfrm>
            <a:off x="4830679" y="2628899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F5DBC407-E5D0-1EB0-F255-334F8C9DBD59}"/>
              </a:ext>
            </a:extLst>
          </p:cNvPr>
          <p:cNvSpPr/>
          <p:nvPr/>
        </p:nvSpPr>
        <p:spPr>
          <a:xfrm rot="5400000">
            <a:off x="5972674" y="3132045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DA3E649-618A-EDDB-44E2-ECD06F808B36}"/>
              </a:ext>
            </a:extLst>
          </p:cNvPr>
          <p:cNvSpPr/>
          <p:nvPr/>
        </p:nvSpPr>
        <p:spPr>
          <a:xfrm rot="5400000">
            <a:off x="5972673" y="4212884"/>
            <a:ext cx="246647" cy="1925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880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 valid command for mini-Triangle?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let var x: Integer in x := 5 + (2*10)</a:t>
            </a:r>
          </a:p>
          <a:p>
            <a:endParaRPr lang="en-US" dirty="0"/>
          </a:p>
          <a:p>
            <a:r>
              <a:rPr lang="en-US" dirty="0"/>
              <a:t>For each token, classify it according to the grammar.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Oper</a:t>
            </a:r>
            <a:r>
              <a:rPr lang="en-US" dirty="0"/>
              <a:t>, </a:t>
            </a:r>
            <a:r>
              <a:rPr lang="en-US" dirty="0" err="1"/>
              <a:t>intlit</a:t>
            </a:r>
            <a:r>
              <a:rPr lang="en-US" dirty="0"/>
              <a:t>, id, let, : (colon), type, in, := (assign), var, </a:t>
            </a:r>
            <a:r>
              <a:rPr lang="en-US" dirty="0" err="1"/>
              <a:t>lparen</a:t>
            </a:r>
            <a:r>
              <a:rPr lang="en-US" dirty="0"/>
              <a:t>, </a:t>
            </a:r>
            <a:r>
              <a:rPr lang="en-US" dirty="0" err="1"/>
              <a:t>rparen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661302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 valid command for mini-Triangle?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let var x: Integer in x := 5 + (2*10)</a:t>
            </a:r>
          </a:p>
          <a:p>
            <a:endParaRPr lang="en-US" dirty="0"/>
          </a:p>
          <a:p>
            <a:r>
              <a:rPr lang="en-US" dirty="0"/>
              <a:t>For each token, classify it according to the grammar.</a:t>
            </a:r>
          </a:p>
          <a:p>
            <a:r>
              <a:rPr lang="en-US" dirty="0"/>
              <a:t>Now group the tokens according to the grammar symbols.</a:t>
            </a:r>
          </a:p>
          <a:p>
            <a:pPr lvl="1"/>
            <a:r>
              <a:rPr lang="en-US" dirty="0"/>
              <a:t>What tokens constitute a </a:t>
            </a:r>
            <a:r>
              <a:rPr lang="en-US" dirty="0" err="1"/>
              <a:t>Decl</a:t>
            </a:r>
            <a:r>
              <a:rPr lang="en-US" dirty="0"/>
              <a:t>, </a:t>
            </a:r>
            <a:r>
              <a:rPr lang="en-US" dirty="0" err="1"/>
              <a:t>Cmd</a:t>
            </a:r>
            <a:r>
              <a:rPr lang="en-US" dirty="0"/>
              <a:t>, Exp, </a:t>
            </a:r>
            <a:r>
              <a:rPr lang="en-US" dirty="0" err="1"/>
              <a:t>PrimExp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048610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70330"/>
          </a:xfrm>
        </p:spPr>
        <p:txBody>
          <a:bodyPr/>
          <a:lstStyle/>
          <a:p>
            <a:r>
              <a:rPr lang="en-US" dirty="0"/>
              <a:t>Is this a valid command for mini-Triangle?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let var x: Integer in x := 5 + (2*10)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4B1606-A880-B1EF-D159-A371C8A898E0}"/>
              </a:ext>
            </a:extLst>
          </p:cNvPr>
          <p:cNvSpPr txBox="1"/>
          <p:nvPr/>
        </p:nvSpPr>
        <p:spPr>
          <a:xfrm>
            <a:off x="2414428" y="3546226"/>
            <a:ext cx="42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61867A-4498-B4B1-4405-BCD3A73B495A}"/>
              </a:ext>
            </a:extLst>
          </p:cNvPr>
          <p:cNvSpPr txBox="1"/>
          <p:nvPr/>
        </p:nvSpPr>
        <p:spPr>
          <a:xfrm>
            <a:off x="3224374" y="3546226"/>
            <a:ext cx="47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41A2BB-96EE-2710-DB4D-682F62210BA8}"/>
              </a:ext>
            </a:extLst>
          </p:cNvPr>
          <p:cNvSpPr txBox="1"/>
          <p:nvPr/>
        </p:nvSpPr>
        <p:spPr>
          <a:xfrm>
            <a:off x="3843723" y="354622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C589B5-EB7A-4B2B-9132-F68802A905A4}"/>
              </a:ext>
            </a:extLst>
          </p:cNvPr>
          <p:cNvSpPr txBox="1"/>
          <p:nvPr/>
        </p:nvSpPr>
        <p:spPr>
          <a:xfrm>
            <a:off x="4124549" y="3546226"/>
            <a:ext cx="6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F7E6EE-BBC7-39DB-585B-7093A2AD95BF}"/>
              </a:ext>
            </a:extLst>
          </p:cNvPr>
          <p:cNvSpPr txBox="1"/>
          <p:nvPr/>
        </p:nvSpPr>
        <p:spPr>
          <a:xfrm>
            <a:off x="4949906" y="3546226"/>
            <a:ext cx="84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integer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8B00BC-26AE-327B-3AAE-0947F7501F32}"/>
              </a:ext>
            </a:extLst>
          </p:cNvPr>
          <p:cNvSpPr txBox="1"/>
          <p:nvPr/>
        </p:nvSpPr>
        <p:spPr>
          <a:xfrm>
            <a:off x="6241623" y="354622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1402EA-DF14-55AD-5B57-9AAF1BDE82D4}"/>
              </a:ext>
            </a:extLst>
          </p:cNvPr>
          <p:cNvSpPr txBox="1"/>
          <p:nvPr/>
        </p:nvSpPr>
        <p:spPr>
          <a:xfrm>
            <a:off x="6727933" y="354622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4A1B9A-C482-6420-4BEC-0FB7698B85D3}"/>
              </a:ext>
            </a:extLst>
          </p:cNvPr>
          <p:cNvSpPr txBox="1"/>
          <p:nvPr/>
        </p:nvSpPr>
        <p:spPr>
          <a:xfrm>
            <a:off x="7087327" y="353759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30F75D-2385-D56E-D4F4-BFCF5A27A9FB}"/>
              </a:ext>
            </a:extLst>
          </p:cNvPr>
          <p:cNvSpPr txBox="1"/>
          <p:nvPr/>
        </p:nvSpPr>
        <p:spPr>
          <a:xfrm>
            <a:off x="7756117" y="3538221"/>
            <a:ext cx="616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intlit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02545B-8D0B-F83B-4504-48985331D180}"/>
              </a:ext>
            </a:extLst>
          </p:cNvPr>
          <p:cNvSpPr txBox="1"/>
          <p:nvPr/>
        </p:nvSpPr>
        <p:spPr>
          <a:xfrm>
            <a:off x="8338722" y="35438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D507-0A35-1FF2-0DEE-FE07E7D78C73}"/>
              </a:ext>
            </a:extLst>
          </p:cNvPr>
          <p:cNvSpPr txBox="1"/>
          <p:nvPr/>
        </p:nvSpPr>
        <p:spPr>
          <a:xfrm>
            <a:off x="8683900" y="3537594"/>
            <a:ext cx="268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Lparen</a:t>
            </a:r>
            <a:r>
              <a:rPr lang="en-US" dirty="0"/>
              <a:t> </a:t>
            </a:r>
            <a:r>
              <a:rPr lang="en-US" dirty="0" err="1"/>
              <a:t>intlit</a:t>
            </a:r>
            <a:r>
              <a:rPr lang="en-US" dirty="0"/>
              <a:t> * </a:t>
            </a:r>
            <a:r>
              <a:rPr lang="en-US" dirty="0" err="1"/>
              <a:t>intlit</a:t>
            </a:r>
            <a:r>
              <a:rPr lang="en-US" dirty="0"/>
              <a:t> </a:t>
            </a:r>
            <a:r>
              <a:rPr lang="en-US" dirty="0" err="1"/>
              <a:t>RParen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526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7033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let var x: Integer in x := 5 + (2*10)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4B1606-A880-B1EF-D159-A371C8A898E0}"/>
              </a:ext>
            </a:extLst>
          </p:cNvPr>
          <p:cNvSpPr txBox="1"/>
          <p:nvPr/>
        </p:nvSpPr>
        <p:spPr>
          <a:xfrm>
            <a:off x="2414428" y="2361379"/>
            <a:ext cx="42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61867A-4498-B4B1-4405-BCD3A73B495A}"/>
              </a:ext>
            </a:extLst>
          </p:cNvPr>
          <p:cNvSpPr txBox="1"/>
          <p:nvPr/>
        </p:nvSpPr>
        <p:spPr>
          <a:xfrm>
            <a:off x="3224374" y="2361379"/>
            <a:ext cx="47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41A2BB-96EE-2710-DB4D-682F62210BA8}"/>
              </a:ext>
            </a:extLst>
          </p:cNvPr>
          <p:cNvSpPr txBox="1"/>
          <p:nvPr/>
        </p:nvSpPr>
        <p:spPr>
          <a:xfrm>
            <a:off x="3818038" y="236137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C589B5-EB7A-4B2B-9132-F68802A905A4}"/>
              </a:ext>
            </a:extLst>
          </p:cNvPr>
          <p:cNvSpPr txBox="1"/>
          <p:nvPr/>
        </p:nvSpPr>
        <p:spPr>
          <a:xfrm>
            <a:off x="4093727" y="2361379"/>
            <a:ext cx="6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F7E6EE-BBC7-39DB-585B-7093A2AD95BF}"/>
              </a:ext>
            </a:extLst>
          </p:cNvPr>
          <p:cNvSpPr txBox="1"/>
          <p:nvPr/>
        </p:nvSpPr>
        <p:spPr>
          <a:xfrm>
            <a:off x="4949906" y="2361379"/>
            <a:ext cx="84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integer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8B00BC-26AE-327B-3AAE-0947F7501F32}"/>
              </a:ext>
            </a:extLst>
          </p:cNvPr>
          <p:cNvSpPr txBox="1"/>
          <p:nvPr/>
        </p:nvSpPr>
        <p:spPr>
          <a:xfrm>
            <a:off x="6241623" y="236137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01402EA-DF14-55AD-5B57-9AAF1BDE82D4}"/>
              </a:ext>
            </a:extLst>
          </p:cNvPr>
          <p:cNvSpPr txBox="1"/>
          <p:nvPr/>
        </p:nvSpPr>
        <p:spPr>
          <a:xfrm>
            <a:off x="6727933" y="236137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4A1B9A-C482-6420-4BEC-0FB7698B85D3}"/>
              </a:ext>
            </a:extLst>
          </p:cNvPr>
          <p:cNvSpPr txBox="1"/>
          <p:nvPr/>
        </p:nvSpPr>
        <p:spPr>
          <a:xfrm>
            <a:off x="7087327" y="2352747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assign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30F75D-2385-D56E-D4F4-BFCF5A27A9FB}"/>
              </a:ext>
            </a:extLst>
          </p:cNvPr>
          <p:cNvSpPr txBox="1"/>
          <p:nvPr/>
        </p:nvSpPr>
        <p:spPr>
          <a:xfrm>
            <a:off x="7756117" y="2353374"/>
            <a:ext cx="616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intlit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02545B-8D0B-F83B-4504-48985331D180}"/>
              </a:ext>
            </a:extLst>
          </p:cNvPr>
          <p:cNvSpPr txBox="1"/>
          <p:nvPr/>
        </p:nvSpPr>
        <p:spPr>
          <a:xfrm>
            <a:off x="8338722" y="23589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9D507-0A35-1FF2-0DEE-FE07E7D78C73}"/>
              </a:ext>
            </a:extLst>
          </p:cNvPr>
          <p:cNvSpPr txBox="1"/>
          <p:nvPr/>
        </p:nvSpPr>
        <p:spPr>
          <a:xfrm>
            <a:off x="8683900" y="2352747"/>
            <a:ext cx="268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Lparen</a:t>
            </a:r>
            <a:r>
              <a:rPr lang="en-US" dirty="0"/>
              <a:t> </a:t>
            </a:r>
            <a:r>
              <a:rPr lang="en-US" dirty="0" err="1"/>
              <a:t>intlit</a:t>
            </a:r>
            <a:r>
              <a:rPr lang="en-US" dirty="0"/>
              <a:t> * </a:t>
            </a:r>
            <a:r>
              <a:rPr lang="en-US" dirty="0" err="1"/>
              <a:t>intlit</a:t>
            </a:r>
            <a:r>
              <a:rPr lang="en-US" dirty="0"/>
              <a:t> </a:t>
            </a:r>
            <a:r>
              <a:rPr lang="en-US" dirty="0" err="1"/>
              <a:t>RParen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0FDFA2-D4F6-5CE5-338C-B8EC6AFEED2D}"/>
              </a:ext>
            </a:extLst>
          </p:cNvPr>
          <p:cNvSpPr txBox="1"/>
          <p:nvPr/>
        </p:nvSpPr>
        <p:spPr>
          <a:xfrm>
            <a:off x="5009939" y="2730711"/>
            <a:ext cx="62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1FB8C6-D182-165A-149E-3AB44463CD06}"/>
              </a:ext>
            </a:extLst>
          </p:cNvPr>
          <p:cNvSpPr txBox="1"/>
          <p:nvPr/>
        </p:nvSpPr>
        <p:spPr>
          <a:xfrm>
            <a:off x="4199204" y="332758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Decl</a:t>
            </a:r>
            <a:endParaRPr lang="en-US" dirty="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A52E9C42-2714-C73B-1570-921505FDB6D3}"/>
              </a:ext>
            </a:extLst>
          </p:cNvPr>
          <p:cNvSpPr/>
          <p:nvPr/>
        </p:nvSpPr>
        <p:spPr>
          <a:xfrm rot="16200000">
            <a:off x="4393567" y="2083352"/>
            <a:ext cx="227545" cy="2260929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8E7892-8197-95DE-CF9B-2EC90AD3EB64}"/>
              </a:ext>
            </a:extLst>
          </p:cNvPr>
          <p:cNvSpPr txBox="1"/>
          <p:nvPr/>
        </p:nvSpPr>
        <p:spPr>
          <a:xfrm>
            <a:off x="9186422" y="270481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PrimExp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03FB16-37EA-6E41-DAFF-52D9941D914A}"/>
              </a:ext>
            </a:extLst>
          </p:cNvPr>
          <p:cNvSpPr txBox="1"/>
          <p:nvPr/>
        </p:nvSpPr>
        <p:spPr>
          <a:xfrm>
            <a:off x="9334526" y="3056615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</a:t>
            </a:r>
            <a:r>
              <a:rPr lang="en-US" dirty="0" err="1"/>
              <a:t>Oper</a:t>
            </a:r>
            <a:r>
              <a:rPr lang="en-US" dirty="0"/>
              <a:t> </a:t>
            </a:r>
            <a:r>
              <a:rPr lang="en-US" dirty="0" err="1"/>
              <a:t>PrimExp</a:t>
            </a:r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EEC012-13C0-E54E-55A4-0C58132C939B}"/>
              </a:ext>
            </a:extLst>
          </p:cNvPr>
          <p:cNvCxnSpPr/>
          <p:nvPr/>
        </p:nvCxnSpPr>
        <p:spPr>
          <a:xfrm>
            <a:off x="10322417" y="2704817"/>
            <a:ext cx="296214" cy="36933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E9E85F1-E198-DCEC-3B58-10396F3D3B60}"/>
              </a:ext>
            </a:extLst>
          </p:cNvPr>
          <p:cNvCxnSpPr>
            <a:cxnSpLocks/>
          </p:cNvCxnSpPr>
          <p:nvPr/>
        </p:nvCxnSpPr>
        <p:spPr>
          <a:xfrm>
            <a:off x="10006885" y="2657750"/>
            <a:ext cx="76481" cy="473549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6680ECC-A215-DD25-4637-B46FDC08CCB6}"/>
              </a:ext>
            </a:extLst>
          </p:cNvPr>
          <p:cNvSpPr txBox="1"/>
          <p:nvPr/>
        </p:nvSpPr>
        <p:spPr>
          <a:xfrm>
            <a:off x="9643713" y="364387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 Exp )</a:t>
            </a: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BD64E319-3BC1-C0A9-8C85-03E42E73629B}"/>
              </a:ext>
            </a:extLst>
          </p:cNvPr>
          <p:cNvSpPr/>
          <p:nvPr/>
        </p:nvSpPr>
        <p:spPr>
          <a:xfrm rot="16200000">
            <a:off x="9890938" y="2293674"/>
            <a:ext cx="253540" cy="251922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E9C9FE-56DF-E590-485B-D7378C1066C0}"/>
              </a:ext>
            </a:extLst>
          </p:cNvPr>
          <p:cNvSpPr txBox="1"/>
          <p:nvPr/>
        </p:nvSpPr>
        <p:spPr>
          <a:xfrm>
            <a:off x="7725540" y="4036305"/>
            <a:ext cx="281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 </a:t>
            </a:r>
            <a:r>
              <a:rPr lang="en-US" dirty="0" err="1"/>
              <a:t>Oper</a:t>
            </a:r>
            <a:r>
              <a:rPr lang="en-US" dirty="0"/>
              <a:t>                   </a:t>
            </a:r>
            <a:r>
              <a:rPr lang="en-US" dirty="0" err="1"/>
              <a:t>PrimExp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416730F-9C3B-E627-7D1E-7BF12E083F91}"/>
              </a:ext>
            </a:extLst>
          </p:cNvPr>
          <p:cNvCxnSpPr>
            <a:cxnSpLocks/>
          </p:cNvCxnSpPr>
          <p:nvPr/>
        </p:nvCxnSpPr>
        <p:spPr>
          <a:xfrm>
            <a:off x="8491394" y="2730711"/>
            <a:ext cx="0" cy="128249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BDE871-07B8-0BE3-6AC4-2B23F5886A5B}"/>
              </a:ext>
            </a:extLst>
          </p:cNvPr>
          <p:cNvSpPr txBox="1"/>
          <p:nvPr/>
        </p:nvSpPr>
        <p:spPr>
          <a:xfrm>
            <a:off x="7573455" y="274323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PrimExp</a:t>
            </a:r>
            <a:endParaRPr lang="en-US" dirty="0"/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657ADCF8-7D0A-B55B-A4E9-B863D3D50B9E}"/>
              </a:ext>
            </a:extLst>
          </p:cNvPr>
          <p:cNvSpPr/>
          <p:nvPr/>
        </p:nvSpPr>
        <p:spPr>
          <a:xfrm rot="16200000">
            <a:off x="9022286" y="3249294"/>
            <a:ext cx="253540" cy="251922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C86C8C3-4B86-73CF-6B0A-9610DD399849}"/>
              </a:ext>
            </a:extLst>
          </p:cNvPr>
          <p:cNvSpPr txBox="1"/>
          <p:nvPr/>
        </p:nvSpPr>
        <p:spPr>
          <a:xfrm>
            <a:off x="8890010" y="464918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9496C732-4641-2835-64AF-E9B5BC0DD229}"/>
              </a:ext>
            </a:extLst>
          </p:cNvPr>
          <p:cNvSpPr/>
          <p:nvPr/>
        </p:nvSpPr>
        <p:spPr>
          <a:xfrm rot="16200000">
            <a:off x="7948146" y="3767144"/>
            <a:ext cx="253540" cy="251922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525B92E-2D10-0C8E-5506-C5E5CFDA08CB}"/>
              </a:ext>
            </a:extLst>
          </p:cNvPr>
          <p:cNvSpPr txBox="1"/>
          <p:nvPr/>
        </p:nvSpPr>
        <p:spPr>
          <a:xfrm>
            <a:off x="7767780" y="517180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Cmd</a:t>
            </a:r>
            <a:endParaRPr lang="en-US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17504A-CD50-BD64-D854-AF3A29E4F067}"/>
              </a:ext>
            </a:extLst>
          </p:cNvPr>
          <p:cNvCxnSpPr>
            <a:cxnSpLocks/>
          </p:cNvCxnSpPr>
          <p:nvPr/>
        </p:nvCxnSpPr>
        <p:spPr>
          <a:xfrm>
            <a:off x="6907630" y="2753810"/>
            <a:ext cx="0" cy="199849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C1C9404-38BA-35AD-9B0C-62608E4EF792}"/>
              </a:ext>
            </a:extLst>
          </p:cNvPr>
          <p:cNvCxnSpPr>
            <a:cxnSpLocks/>
          </p:cNvCxnSpPr>
          <p:nvPr/>
        </p:nvCxnSpPr>
        <p:spPr>
          <a:xfrm>
            <a:off x="7430368" y="2753810"/>
            <a:ext cx="0" cy="199849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Left Brace 42">
            <a:extLst>
              <a:ext uri="{FF2B5EF4-FFF2-40B4-BE49-F238E27FC236}">
                <a16:creationId xmlns:a16="http://schemas.microsoft.com/office/drawing/2014/main" id="{B32D8F41-7520-1565-0897-B06A2A23FE67}"/>
              </a:ext>
            </a:extLst>
          </p:cNvPr>
          <p:cNvSpPr/>
          <p:nvPr/>
        </p:nvSpPr>
        <p:spPr>
          <a:xfrm rot="16200000">
            <a:off x="5338274" y="2703807"/>
            <a:ext cx="193881" cy="580701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72EC8B-DEE4-9397-1006-D13D7A4B7597}"/>
              </a:ext>
            </a:extLst>
          </p:cNvPr>
          <p:cNvSpPr txBox="1"/>
          <p:nvPr/>
        </p:nvSpPr>
        <p:spPr>
          <a:xfrm>
            <a:off x="4641120" y="5719189"/>
            <a:ext cx="1600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 </a:t>
            </a:r>
            <a:r>
              <a:rPr lang="en-US" dirty="0" err="1"/>
              <a:t>Decl</a:t>
            </a:r>
            <a:r>
              <a:rPr lang="en-US" dirty="0"/>
              <a:t> in </a:t>
            </a:r>
            <a:r>
              <a:rPr lang="en-US" dirty="0" err="1"/>
              <a:t>Cmd</a:t>
            </a:r>
            <a:endParaRPr lang="en-US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0924553-4702-5433-A6DB-621186563447}"/>
              </a:ext>
            </a:extLst>
          </p:cNvPr>
          <p:cNvCxnSpPr>
            <a:cxnSpLocks/>
          </p:cNvCxnSpPr>
          <p:nvPr/>
        </p:nvCxnSpPr>
        <p:spPr>
          <a:xfrm>
            <a:off x="2628781" y="2753810"/>
            <a:ext cx="0" cy="199849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8194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Where to begin in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800953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Simple Arithmetic Scanner/Parser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Courtesy of Professor Prins, a simple Arithmetic Scanner and Parser is on the course website.</a:t>
            </a:r>
          </a:p>
          <a:p>
            <a:pPr lvl="1"/>
            <a:r>
              <a:rPr lang="en-US" dirty="0"/>
              <a:t>This corresponds to arithmetic parsing in </a:t>
            </a:r>
            <a:r>
              <a:rPr lang="en-US" dirty="0" err="1"/>
              <a:t>miniTriangle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can use this as an example on how Scanners and Parsers are structured.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771962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Starter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PA1 starter code is on the course website</a:t>
            </a:r>
          </a:p>
          <a:p>
            <a:endParaRPr lang="en-US" dirty="0"/>
          </a:p>
          <a:p>
            <a:r>
              <a:rPr lang="en-US" dirty="0"/>
              <a:t>You do not have to use the starter code!</a:t>
            </a:r>
          </a:p>
          <a:p>
            <a:r>
              <a:rPr lang="en-US" dirty="0"/>
              <a:t>The only thing that is important is that the Compiler class contains your main function, and the Compiler class is contained in the </a:t>
            </a:r>
            <a:r>
              <a:rPr lang="en-US" dirty="0" err="1"/>
              <a:t>miniJava</a:t>
            </a:r>
            <a:r>
              <a:rPr lang="en-US" dirty="0"/>
              <a:t> package.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0467239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Starter Code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easy steps!</a:t>
            </a:r>
          </a:p>
          <a:p>
            <a:endParaRPr lang="en-US" dirty="0"/>
          </a:p>
          <a:p>
            <a:r>
              <a:rPr lang="en-US" dirty="0"/>
              <a:t>Step 1: Download the starter code from </a:t>
            </a:r>
            <a:r>
              <a:rPr lang="en-US" dirty="0" err="1"/>
              <a:t>github</a:t>
            </a:r>
            <a:endParaRPr lang="en-US" dirty="0"/>
          </a:p>
          <a:p>
            <a:r>
              <a:rPr lang="en-US" dirty="0"/>
              <a:t>Step 2: In the “pa1/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miniJava</a:t>
            </a:r>
            <a:r>
              <a:rPr lang="en-US" dirty="0"/>
              <a:t>” folder, copy these starter files to your project</a:t>
            </a:r>
          </a:p>
          <a:p>
            <a:endParaRPr lang="en-US" dirty="0"/>
          </a:p>
          <a:p>
            <a:r>
              <a:rPr lang="en-US" dirty="0"/>
              <a:t>How this works depends on your IDE.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927373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 Reporter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something easy, the error reporter is an object that records errors as they arrive.</a:t>
            </a:r>
          </a:p>
          <a:p>
            <a:endParaRPr lang="en-US" dirty="0"/>
          </a:p>
          <a:p>
            <a:r>
              <a:rPr lang="en-US" dirty="0"/>
              <a:t>Complete the methods:</a:t>
            </a:r>
          </a:p>
          <a:p>
            <a:pPr lvl="1"/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hasErrors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-</a:t>
            </a:r>
            <a:r>
              <a:rPr lang="en-US" dirty="0"/>
              <a:t> check to see if the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errorQueue</a:t>
            </a:r>
            <a:r>
              <a:rPr lang="en-US" dirty="0"/>
              <a:t> is non-empty</a:t>
            </a:r>
          </a:p>
          <a:p>
            <a:endParaRPr lang="en-US" dirty="0"/>
          </a:p>
          <a:p>
            <a:pPr lvl="1"/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outputErrors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-</a:t>
            </a:r>
            <a:r>
              <a:rPr lang="en-US" dirty="0"/>
              <a:t> iterate through the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errorQueue</a:t>
            </a:r>
            <a:r>
              <a:rPr lang="en-US" dirty="0"/>
              <a:t> and output all strings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258008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 Reporter – Extra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error reporter contains one of few PA5 extra credits that can be applied in PA1 and not impact the </a:t>
            </a:r>
            <a:r>
              <a:rPr lang="en-US" dirty="0" err="1"/>
              <a:t>autograder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Consider augmenting the error reporter by requiring any call to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reportError</a:t>
            </a:r>
            <a:r>
              <a:rPr lang="en-US" dirty="0"/>
              <a:t> to also specify a line and column number.</a:t>
            </a:r>
          </a:p>
          <a:p>
            <a:endParaRPr lang="en-US" dirty="0"/>
          </a:p>
          <a:p>
            <a:r>
              <a:rPr lang="en-US" dirty="0"/>
              <a:t>This will prove extremely helpful when debugging your code!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63401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 err="1"/>
              <a:t>miniJava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miniJava</a:t>
            </a:r>
            <a:r>
              <a:rPr lang="en-US" dirty="0"/>
              <a:t> compiler will NOT output JVM bytecode.</a:t>
            </a:r>
          </a:p>
          <a:p>
            <a:r>
              <a:rPr lang="en-US" dirty="0"/>
              <a:t>Instead, the compiler will output bytecode that will run natively on a modern x86_64 Linux operating system.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950492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Token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easy class to complete is the Token class.</a:t>
            </a:r>
          </a:p>
          <a:p>
            <a:r>
              <a:rPr lang="en-US" dirty="0"/>
              <a:t>The token is classified by String and a </a:t>
            </a:r>
            <a:r>
              <a:rPr lang="en-US" dirty="0" err="1"/>
              <a:t>TokenType</a:t>
            </a:r>
            <a:r>
              <a:rPr lang="en-US" dirty="0"/>
              <a:t>.</a:t>
            </a:r>
          </a:p>
          <a:p>
            <a:r>
              <a:rPr lang="en-US" dirty="0"/>
              <a:t>A token has this underlying string to represent the original text that resulted in a specific </a:t>
            </a:r>
            <a:r>
              <a:rPr lang="en-US" dirty="0" err="1"/>
              <a:t>TokenType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Implement the constructor,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getTokenType</a:t>
            </a:r>
            <a:r>
              <a:rPr lang="en-US" dirty="0"/>
              <a:t> and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getTokenText</a:t>
            </a:r>
            <a:r>
              <a:rPr lang="en-US" dirty="0"/>
              <a:t> methods.</a:t>
            </a:r>
          </a:p>
          <a:p>
            <a:r>
              <a:rPr lang="en-US" dirty="0"/>
              <a:t>And thus ends the Java warmup, now we get into the fun stuff!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483775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 err="1"/>
              <a:t>TokenType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in-class exercise, what types of tokens do you want?</a:t>
            </a:r>
          </a:p>
          <a:p>
            <a:endParaRPr lang="en-US" dirty="0"/>
          </a:p>
          <a:p>
            <a:r>
              <a:rPr lang="en-US" dirty="0"/>
              <a:t>List these token types in the </a:t>
            </a:r>
            <a:r>
              <a:rPr lang="en-US" dirty="0" err="1"/>
              <a:t>TokenType</a:t>
            </a:r>
            <a:r>
              <a:rPr lang="en-US" dirty="0"/>
              <a:t> enumeration.</a:t>
            </a:r>
          </a:p>
          <a:p>
            <a:endParaRPr lang="en-US" dirty="0"/>
          </a:p>
          <a:p>
            <a:r>
              <a:rPr lang="en-US" dirty="0"/>
              <a:t>Note: You can optionally follow Java’s </a:t>
            </a:r>
            <a:r>
              <a:rPr lang="en-US" dirty="0" err="1"/>
              <a:t>TokenKind</a:t>
            </a:r>
            <a:r>
              <a:rPr lang="en-US" dirty="0"/>
              <a:t> implementation where nothing is consolidated, but it will make your Parser slightly lengthier.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519525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Compiler.java- contains main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the </a:t>
            </a:r>
            <a:r>
              <a:rPr lang="en-US" dirty="0" err="1"/>
              <a:t>miniArith</a:t>
            </a:r>
            <a:r>
              <a:rPr lang="en-US" dirty="0"/>
              <a:t> example works is that a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FileInputStream</a:t>
            </a:r>
            <a:r>
              <a:rPr lang="en-US" dirty="0"/>
              <a:t> is created, and the PA1 starter files are structured similarly.</a:t>
            </a:r>
          </a:p>
          <a:p>
            <a:r>
              <a:rPr lang="en-US" dirty="0"/>
              <a:t>Our file in question is in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args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[0]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autograder</a:t>
            </a:r>
            <a:r>
              <a:rPr lang="en-US" dirty="0"/>
              <a:t> will always specify a file path, but it is good practice to error check to make sure whether the argument has been specified or not.</a:t>
            </a:r>
          </a:p>
          <a:p>
            <a:endParaRPr lang="en-US" dirty="0"/>
          </a:p>
          <a:p>
            <a:r>
              <a:rPr lang="en-US" dirty="0"/>
              <a:t>The Scanner object takes such an input stream to create tokens.</a:t>
            </a:r>
          </a:p>
          <a:p>
            <a:r>
              <a:rPr lang="en-US" dirty="0"/>
              <a:t>The Parser object takes a Scanner object and the </a:t>
            </a:r>
            <a:r>
              <a:rPr lang="en-US" dirty="0" err="1"/>
              <a:t>ErrorReporter</a:t>
            </a:r>
            <a:r>
              <a:rPr lang="en-US" dirty="0"/>
              <a:t>. It will report syntax errors.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16675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2354" y="1196939"/>
            <a:ext cx="6713195" cy="41901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238036" y="4918909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090899" y="2619910"/>
            <a:ext cx="31734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 ”</a:t>
            </a:r>
          </a:p>
          <a:p>
            <a:r>
              <a:rPr lang="en-US" sz="3200" dirty="0"/>
              <a:t>	( a space )</a:t>
            </a:r>
          </a:p>
          <a:p>
            <a:r>
              <a:rPr lang="en-US" sz="3200" dirty="0"/>
              <a:t>Current Text: “”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3438691" y="2182275"/>
            <a:ext cx="2893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Do I want the</a:t>
            </a:r>
            <a:br>
              <a:rPr lang="en-US" sz="3600" dirty="0"/>
            </a:br>
            <a:r>
              <a:rPr lang="en-US" sz="3600" dirty="0"/>
              <a:t>current letter?</a:t>
            </a:r>
          </a:p>
        </p:txBody>
      </p:sp>
    </p:spTree>
    <p:extLst>
      <p:ext uri="{BB962C8B-B14F-4D97-AF65-F5344CB8AC3E}">
        <p14:creationId xmlns:p14="http://schemas.microsoft.com/office/powerpoint/2010/main" val="19921760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2354" y="1196939"/>
            <a:ext cx="6713195" cy="41901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238036" y="4918909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090899" y="2619910"/>
            <a:ext cx="31734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 ”</a:t>
            </a:r>
          </a:p>
          <a:p>
            <a:r>
              <a:rPr lang="en-US" sz="3200" dirty="0"/>
              <a:t>	( a space )</a:t>
            </a:r>
          </a:p>
          <a:p>
            <a:r>
              <a:rPr lang="en-US" sz="3200" dirty="0"/>
              <a:t>Current Text: “”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2850390" y="2363093"/>
            <a:ext cx="39336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No, it is whitespace,</a:t>
            </a:r>
          </a:p>
          <a:p>
            <a:r>
              <a:rPr lang="en-US" sz="3600" dirty="0"/>
              <a:t>         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skipIt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57060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7963" y="587283"/>
            <a:ext cx="8677385" cy="63374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00008" y="5482215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695406" y="2645596"/>
            <a:ext cx="32346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“c”</a:t>
            </a:r>
          </a:p>
          <a:p>
            <a:r>
              <a:rPr lang="en-US" sz="3200" dirty="0"/>
              <a:t>Current Text: “”</a:t>
            </a:r>
          </a:p>
          <a:p>
            <a:endParaRPr lang="en-US" sz="3200" dirty="0"/>
          </a:p>
          <a:p>
            <a:r>
              <a:rPr lang="en-US" sz="3200" dirty="0"/>
              <a:t>after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r>
              <a:rPr lang="en-US" sz="3200" dirty="0"/>
              <a:t>:</a:t>
            </a:r>
          </a:p>
          <a:p>
            <a:endParaRPr lang="en-US" sz="3200" dirty="0"/>
          </a:p>
          <a:p>
            <a:r>
              <a:rPr lang="en-US" sz="3200" dirty="0"/>
              <a:t>Current Text: “c”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1408984" y="2025018"/>
            <a:ext cx="66552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               I like this letter, but</a:t>
            </a:r>
            <a:br>
              <a:rPr lang="en-US" sz="3600" dirty="0"/>
            </a:br>
            <a:r>
              <a:rPr lang="en-US" sz="3600" dirty="0"/>
              <a:t>        unsure of what the </a:t>
            </a:r>
            <a:r>
              <a:rPr lang="en-US" sz="3600" dirty="0" err="1"/>
              <a:t>TokenType</a:t>
            </a:r>
            <a:endParaRPr lang="en-US" sz="3600" dirty="0"/>
          </a:p>
          <a:p>
            <a:r>
              <a:rPr lang="en-US" sz="3600" dirty="0"/>
              <a:t>             is (probably identifier)</a:t>
            </a:r>
            <a:br>
              <a:rPr lang="en-US" sz="3600" dirty="0"/>
            </a:br>
            <a:r>
              <a:rPr lang="en-US" sz="3600" dirty="0"/>
              <a:t>                       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7833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692" y="592420"/>
            <a:ext cx="8923962" cy="63374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-46234" y="5711170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441687" y="2619910"/>
            <a:ext cx="317510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“l”</a:t>
            </a:r>
          </a:p>
          <a:p>
            <a:r>
              <a:rPr lang="en-US" sz="3200" dirty="0"/>
              <a:t>Current Text: “c”</a:t>
            </a:r>
          </a:p>
          <a:p>
            <a:endParaRPr lang="en-US" sz="3200" dirty="0"/>
          </a:p>
          <a:p>
            <a:r>
              <a:rPr lang="en-US" sz="3200" dirty="0"/>
              <a:t>after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r>
              <a:rPr lang="en-US" sz="3200" dirty="0"/>
              <a:t>:</a:t>
            </a:r>
          </a:p>
          <a:p>
            <a:endParaRPr lang="en-US" sz="3200" dirty="0"/>
          </a:p>
          <a:p>
            <a:r>
              <a:rPr lang="en-US" sz="3200" dirty="0"/>
              <a:t>Current Text: “cl”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2347645" y="1735198"/>
            <a:ext cx="52519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If it is an identifier</a:t>
            </a:r>
            <a:br>
              <a:rPr lang="en-US" sz="3600" dirty="0"/>
            </a:br>
            <a:r>
              <a:rPr lang="en-US" sz="3600" dirty="0"/>
              <a:t>then keep accepting until</a:t>
            </a:r>
            <a:br>
              <a:rPr lang="en-US" sz="3600" dirty="0"/>
            </a:br>
            <a:r>
              <a:rPr lang="en-US" sz="3600" dirty="0"/>
              <a:t>whitespace or something</a:t>
            </a:r>
            <a:br>
              <a:rPr lang="en-US" sz="3600" dirty="0"/>
            </a:br>
            <a:r>
              <a:rPr lang="en-US" sz="3600" dirty="0"/>
              <a:t>not allowed in identifiers</a:t>
            </a:r>
            <a:br>
              <a:rPr lang="en-US" sz="3600" dirty="0"/>
            </a:br>
            <a:r>
              <a:rPr lang="en-US" sz="3600" dirty="0"/>
              <a:t>          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08077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2354" y="1196939"/>
            <a:ext cx="6713195" cy="41901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238036" y="4918909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090899" y="2619910"/>
            <a:ext cx="326768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“a”</a:t>
            </a:r>
          </a:p>
          <a:p>
            <a:r>
              <a:rPr lang="en-US" sz="3200" dirty="0"/>
              <a:t>Current Text: “cl”</a:t>
            </a:r>
          </a:p>
          <a:p>
            <a:endParaRPr lang="en-US" sz="3200" dirty="0"/>
          </a:p>
          <a:p>
            <a:r>
              <a:rPr lang="en-US" sz="3200" dirty="0"/>
              <a:t>After:</a:t>
            </a:r>
          </a:p>
          <a:p>
            <a:endParaRPr lang="en-US" sz="3200" dirty="0"/>
          </a:p>
          <a:p>
            <a:r>
              <a:rPr lang="en-US" sz="3200" dirty="0"/>
              <a:t>Current text: “</a:t>
            </a:r>
            <a:r>
              <a:rPr lang="en-US" sz="3200" dirty="0" err="1"/>
              <a:t>cla</a:t>
            </a:r>
            <a:r>
              <a:rPr lang="en-US" sz="3200" dirty="0"/>
              <a:t>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4101102" y="24592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55900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2354" y="1196939"/>
            <a:ext cx="6713195" cy="41901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238036" y="4918909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090899" y="2619910"/>
            <a:ext cx="334822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“s”</a:t>
            </a:r>
          </a:p>
          <a:p>
            <a:r>
              <a:rPr lang="en-US" sz="3200" dirty="0"/>
              <a:t>Current Text: “</a:t>
            </a:r>
            <a:r>
              <a:rPr lang="en-US" sz="3200" dirty="0" err="1"/>
              <a:t>cla</a:t>
            </a:r>
            <a:r>
              <a:rPr lang="en-US" sz="3200" dirty="0"/>
              <a:t>”</a:t>
            </a:r>
          </a:p>
          <a:p>
            <a:endParaRPr lang="en-US" sz="3200" dirty="0"/>
          </a:p>
          <a:p>
            <a:r>
              <a:rPr lang="en-US" sz="3200" dirty="0"/>
              <a:t>After:</a:t>
            </a:r>
          </a:p>
          <a:p>
            <a:endParaRPr lang="en-US" sz="3200" dirty="0"/>
          </a:p>
          <a:p>
            <a:r>
              <a:rPr lang="en-US" sz="3200" dirty="0"/>
              <a:t>Current text: “</a:t>
            </a:r>
            <a:r>
              <a:rPr lang="en-US" sz="3200" dirty="0" err="1"/>
              <a:t>clas</a:t>
            </a:r>
            <a:r>
              <a:rPr lang="en-US" sz="3200" dirty="0"/>
              <a:t>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4101102" y="24592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112541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Scanner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Graphic 9" descr="Thought bubble outline">
            <a:extLst>
              <a:ext uri="{FF2B5EF4-FFF2-40B4-BE49-F238E27FC236}">
                <a16:creationId xmlns:a16="http://schemas.microsoft.com/office/drawing/2014/main" id="{6E7D4E39-DF37-DE22-F6E7-59C3B0A9F3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62354" y="1196939"/>
            <a:ext cx="6713195" cy="41901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1238036" y="4918909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090899" y="2619910"/>
            <a:ext cx="350852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“s”</a:t>
            </a:r>
          </a:p>
          <a:p>
            <a:r>
              <a:rPr lang="en-US" sz="3200" dirty="0"/>
              <a:t>Current Text: “</a:t>
            </a:r>
            <a:r>
              <a:rPr lang="en-US" sz="3200" dirty="0" err="1"/>
              <a:t>clas</a:t>
            </a:r>
            <a:r>
              <a:rPr lang="en-US" sz="3200" dirty="0"/>
              <a:t>”</a:t>
            </a:r>
          </a:p>
          <a:p>
            <a:endParaRPr lang="en-US" sz="3200" dirty="0"/>
          </a:p>
          <a:p>
            <a:r>
              <a:rPr lang="en-US" sz="3200" dirty="0"/>
              <a:t>After:</a:t>
            </a:r>
          </a:p>
          <a:p>
            <a:endParaRPr lang="en-US" sz="3200" dirty="0"/>
          </a:p>
          <a:p>
            <a:r>
              <a:rPr lang="en-US" sz="3200" dirty="0"/>
              <a:t>Current text: “class”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A2F44-F29F-47E4-05FB-947E1F161415}"/>
              </a:ext>
            </a:extLst>
          </p:cNvPr>
          <p:cNvSpPr txBox="1"/>
          <p:nvPr/>
        </p:nvSpPr>
        <p:spPr>
          <a:xfrm>
            <a:off x="4101102" y="245927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takeIt</a:t>
            </a:r>
            <a:endParaRPr lang="en-US" sz="3600" dirty="0">
              <a:latin typeface="MS Mincho" panose="02020609040205080304" pitchFamily="49" charset="-128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457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 err="1"/>
              <a:t>miniJava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miniJava</a:t>
            </a:r>
            <a:r>
              <a:rPr lang="en-US" dirty="0"/>
              <a:t> compiler will NOT output JVM bytecode.</a:t>
            </a:r>
          </a:p>
          <a:p>
            <a:r>
              <a:rPr lang="en-US" dirty="0"/>
              <a:t>Instead, the compiler will output bytecode that will run natively on a modern x86_64 Linux operating system.</a:t>
            </a:r>
          </a:p>
          <a:p>
            <a:endParaRPr lang="en-US" dirty="0"/>
          </a:p>
          <a:p>
            <a:r>
              <a:rPr lang="en-US" dirty="0"/>
              <a:t>We lose cross-platform capabilities</a:t>
            </a:r>
          </a:p>
          <a:p>
            <a:r>
              <a:rPr lang="en-US" dirty="0"/>
              <a:t>We gain learning how compilers target physical processors/OSes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808315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48B9A2-ECE1-784C-9ADA-4023AFFDDC33}"/>
              </a:ext>
            </a:extLst>
          </p:cNvPr>
          <p:cNvSpPr txBox="1"/>
          <p:nvPr/>
        </p:nvSpPr>
        <p:spPr>
          <a:xfrm>
            <a:off x="-87182" y="5759108"/>
            <a:ext cx="185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Scanner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3039B2-51F9-1CF0-E3D1-0EBE090AA4DB}"/>
              </a:ext>
            </a:extLst>
          </p:cNvPr>
          <p:cNvSpPr txBox="1"/>
          <p:nvPr/>
        </p:nvSpPr>
        <p:spPr>
          <a:xfrm>
            <a:off x="8348973" y="1061546"/>
            <a:ext cx="353898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Current Letter: “ ”</a:t>
            </a:r>
          </a:p>
          <a:p>
            <a:r>
              <a:rPr lang="en-US" sz="3200" dirty="0"/>
              <a:t>    (whitespace)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Current Text: “class”</a:t>
            </a:r>
          </a:p>
          <a:p>
            <a:endParaRPr lang="en-US" sz="3200" dirty="0"/>
          </a:p>
          <a:p>
            <a:r>
              <a:rPr lang="en-US" sz="3200" dirty="0"/>
              <a:t>After:</a:t>
            </a:r>
          </a:p>
          <a:p>
            <a:endParaRPr lang="en-US" sz="3200" dirty="0"/>
          </a:p>
          <a:p>
            <a:r>
              <a:rPr lang="en-US" sz="3200" dirty="0"/>
              <a:t>Current text: “”</a:t>
            </a:r>
          </a:p>
        </p:txBody>
      </p:sp>
      <p:pic>
        <p:nvPicPr>
          <p:cNvPr id="3" name="Graphic 2" descr="Thought bubble outline">
            <a:extLst>
              <a:ext uri="{FF2B5EF4-FFF2-40B4-BE49-F238E27FC236}">
                <a16:creationId xmlns:a16="http://schemas.microsoft.com/office/drawing/2014/main" id="{5F0C67BE-27A1-3CB8-2156-EE0EC9BF74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951" y="-314392"/>
            <a:ext cx="9683393" cy="73932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FA4A864-A037-8AE8-31E4-86F87497DB82}"/>
              </a:ext>
            </a:extLst>
          </p:cNvPr>
          <p:cNvSpPr txBox="1"/>
          <p:nvPr/>
        </p:nvSpPr>
        <p:spPr>
          <a:xfrm>
            <a:off x="1264196" y="1195579"/>
            <a:ext cx="80904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           Turns out, it was not an</a:t>
            </a:r>
            <a:br>
              <a:rPr lang="en-US" sz="3600" dirty="0"/>
            </a:br>
            <a:r>
              <a:rPr lang="en-US" sz="3600" dirty="0"/>
              <a:t>      identifier, but it was a reserved</a:t>
            </a:r>
            <a:br>
              <a:rPr lang="en-US" sz="3600" dirty="0"/>
            </a:br>
            <a:r>
              <a:rPr lang="en-US" sz="3600" dirty="0"/>
              <a:t>       word. Create a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Token</a:t>
            </a:r>
            <a:r>
              <a:rPr lang="en-US" sz="3600" dirty="0"/>
              <a:t> with the</a:t>
            </a:r>
            <a:br>
              <a:rPr lang="en-US" sz="3600" dirty="0"/>
            </a:br>
            <a:r>
              <a:rPr lang="en-US" sz="3600" dirty="0"/>
              <a:t>               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TokenType</a:t>
            </a:r>
            <a:r>
              <a:rPr lang="en-US" sz="3600" dirty="0" err="1"/>
              <a:t>.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ClassToken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                          and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return</a:t>
            </a:r>
            <a:r>
              <a:rPr lang="en-US" sz="3600" dirty="0"/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42270855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look at the Parser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690293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3088"/>
          </a:xfrm>
        </p:spPr>
        <p:txBody>
          <a:bodyPr/>
          <a:lstStyle/>
          <a:p>
            <a:r>
              <a:rPr lang="en-US" dirty="0"/>
              <a:t>Consider a conveyer belt of Tokens provided by Scanner:</a:t>
            </a:r>
          </a:p>
          <a:p>
            <a:pPr marL="0" indent="0">
              <a:buNone/>
            </a:pPr>
            <a:r>
              <a:rPr lang="en-US" dirty="0"/>
              <a:t>Current Token</a:t>
            </a:r>
          </a:p>
          <a:p>
            <a:pPr marL="0" indent="0">
              <a:buNone/>
            </a:pPr>
            <a:r>
              <a:rPr lang="en-US" dirty="0"/>
              <a:t>                                 Upcoming Tokens…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7FCC41-0EAC-32DB-B4FB-0C4763C08C63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276926-1291-81E6-B89D-0EEE075200B7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0" name="Arrow: Left 9">
              <a:extLst>
                <a:ext uri="{FF2B5EF4-FFF2-40B4-BE49-F238E27FC236}">
                  <a16:creationId xmlns:a16="http://schemas.microsoft.com/office/drawing/2014/main" id="{5BC260F3-B335-14B0-3FD2-C6A635A2D73B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9A93F003-6261-4822-D2E7-217B57CD499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F915F84F-CC23-3D56-7B4C-013472BD2273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A3C0B07-0C23-C420-05C2-ADB8D1B3D3DA}"/>
              </a:ext>
            </a:extLst>
          </p:cNvPr>
          <p:cNvSpPr/>
          <p:nvPr/>
        </p:nvSpPr>
        <p:spPr>
          <a:xfrm>
            <a:off x="1505164" y="2915140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7C4F1CF-CD82-98B6-1C09-6EFD9329E230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1B1205A-543F-05C3-95A9-4FF0768E98C6}"/>
              </a:ext>
            </a:extLst>
          </p:cNvPr>
          <p:cNvSpPr/>
          <p:nvPr/>
        </p:nvSpPr>
        <p:spPr>
          <a:xfrm>
            <a:off x="3699723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0E7B35D-4C07-BCC3-D246-5C620483D6FD}"/>
              </a:ext>
            </a:extLst>
          </p:cNvPr>
          <p:cNvSpPr/>
          <p:nvPr/>
        </p:nvSpPr>
        <p:spPr>
          <a:xfrm>
            <a:off x="5120095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2EB1D71-CF08-4EBA-076F-AF5926839138}"/>
              </a:ext>
            </a:extLst>
          </p:cNvPr>
          <p:cNvSpPr/>
          <p:nvPr/>
        </p:nvSpPr>
        <p:spPr>
          <a:xfrm>
            <a:off x="6540467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91296AB-3D93-9424-6274-B597CC48B1D8}"/>
              </a:ext>
            </a:extLst>
          </p:cNvPr>
          <p:cNvSpPr/>
          <p:nvPr/>
        </p:nvSpPr>
        <p:spPr>
          <a:xfrm>
            <a:off x="7960839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0BC90D2-423E-F6D9-7251-5E03E852634F}"/>
              </a:ext>
            </a:extLst>
          </p:cNvPr>
          <p:cNvSpPr/>
          <p:nvPr/>
        </p:nvSpPr>
        <p:spPr>
          <a:xfrm>
            <a:off x="9381211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</p:spTree>
    <p:extLst>
      <p:ext uri="{BB962C8B-B14F-4D97-AF65-F5344CB8AC3E}">
        <p14:creationId xmlns:p14="http://schemas.microsoft.com/office/powerpoint/2010/main" val="18814629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83" y="1825625"/>
            <a:ext cx="11019888" cy="1973088"/>
          </a:xfrm>
        </p:spPr>
        <p:txBody>
          <a:bodyPr/>
          <a:lstStyle/>
          <a:p>
            <a:r>
              <a:rPr lang="en-US" dirty="0"/>
              <a:t>Assume we are in the Grammar: Reference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this</a:t>
            </a:r>
            <a:r>
              <a:rPr lang="en-US" dirty="0"/>
              <a:t> | Reference .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</a:p>
          <a:p>
            <a:pPr marL="0" indent="0">
              <a:buNone/>
            </a:pPr>
            <a:r>
              <a:rPr lang="en-US" dirty="0"/>
              <a:t>Current Token</a:t>
            </a:r>
          </a:p>
          <a:p>
            <a:pPr marL="0" indent="0">
              <a:buNone/>
            </a:pPr>
            <a:r>
              <a:rPr lang="en-US" dirty="0"/>
              <a:t>                                 Upcoming Tokens…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7FCC41-0EAC-32DB-B4FB-0C4763C08C63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276926-1291-81E6-B89D-0EEE075200B7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0" name="Arrow: Left 9">
              <a:extLst>
                <a:ext uri="{FF2B5EF4-FFF2-40B4-BE49-F238E27FC236}">
                  <a16:creationId xmlns:a16="http://schemas.microsoft.com/office/drawing/2014/main" id="{5BC260F3-B335-14B0-3FD2-C6A635A2D73B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9A93F003-6261-4822-D2E7-217B57CD499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F915F84F-CC23-3D56-7B4C-013472BD2273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A3C0B07-0C23-C420-05C2-ADB8D1B3D3DA}"/>
              </a:ext>
            </a:extLst>
          </p:cNvPr>
          <p:cNvSpPr/>
          <p:nvPr/>
        </p:nvSpPr>
        <p:spPr>
          <a:xfrm>
            <a:off x="1505164" y="2915140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7C4F1CF-CD82-98B6-1C09-6EFD9329E230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1B1205A-543F-05C3-95A9-4FF0768E98C6}"/>
              </a:ext>
            </a:extLst>
          </p:cNvPr>
          <p:cNvSpPr/>
          <p:nvPr/>
        </p:nvSpPr>
        <p:spPr>
          <a:xfrm>
            <a:off x="3699723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0E7B35D-4C07-BCC3-D246-5C620483D6FD}"/>
              </a:ext>
            </a:extLst>
          </p:cNvPr>
          <p:cNvSpPr/>
          <p:nvPr/>
        </p:nvSpPr>
        <p:spPr>
          <a:xfrm>
            <a:off x="5120095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2EB1D71-CF08-4EBA-076F-AF5926839138}"/>
              </a:ext>
            </a:extLst>
          </p:cNvPr>
          <p:cNvSpPr/>
          <p:nvPr/>
        </p:nvSpPr>
        <p:spPr>
          <a:xfrm>
            <a:off x="6540467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91296AB-3D93-9424-6274-B597CC48B1D8}"/>
              </a:ext>
            </a:extLst>
          </p:cNvPr>
          <p:cNvSpPr/>
          <p:nvPr/>
        </p:nvSpPr>
        <p:spPr>
          <a:xfrm>
            <a:off x="7960839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0BC90D2-423E-F6D9-7251-5E03E852634F}"/>
              </a:ext>
            </a:extLst>
          </p:cNvPr>
          <p:cNvSpPr/>
          <p:nvPr/>
        </p:nvSpPr>
        <p:spPr>
          <a:xfrm>
            <a:off x="9381211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</p:spTree>
    <p:extLst>
      <p:ext uri="{BB962C8B-B14F-4D97-AF65-F5344CB8AC3E}">
        <p14:creationId xmlns:p14="http://schemas.microsoft.com/office/powerpoint/2010/main" val="17907063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83" y="1825625"/>
            <a:ext cx="11019888" cy="1973088"/>
          </a:xfrm>
        </p:spPr>
        <p:txBody>
          <a:bodyPr/>
          <a:lstStyle/>
          <a:p>
            <a:r>
              <a:rPr lang="en-US" dirty="0"/>
              <a:t>Assume we are in the Grammar: Reference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this</a:t>
            </a:r>
            <a:r>
              <a:rPr lang="en-US" dirty="0"/>
              <a:t> | Reference .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</a:p>
          <a:p>
            <a:pPr marL="0" indent="0">
              <a:buNone/>
            </a:pPr>
            <a:r>
              <a:rPr lang="en-US" dirty="0"/>
              <a:t>Current Token</a:t>
            </a:r>
          </a:p>
          <a:p>
            <a:pPr marL="0" indent="0">
              <a:buNone/>
            </a:pPr>
            <a:r>
              <a:rPr lang="en-US" dirty="0"/>
              <a:t>                                 </a:t>
            </a:r>
            <a:r>
              <a:rPr lang="en-US" b="1" dirty="0">
                <a:solidFill>
                  <a:srgbClr val="C00000"/>
                </a:solidFill>
              </a:rPr>
              <a:t>Is this a valid sequence for Reference?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7FCC41-0EAC-32DB-B4FB-0C4763C08C63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276926-1291-81E6-B89D-0EEE075200B7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0" name="Arrow: Left 9">
              <a:extLst>
                <a:ext uri="{FF2B5EF4-FFF2-40B4-BE49-F238E27FC236}">
                  <a16:creationId xmlns:a16="http://schemas.microsoft.com/office/drawing/2014/main" id="{5BC260F3-B335-14B0-3FD2-C6A635A2D73B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9A93F003-6261-4822-D2E7-217B57CD499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F915F84F-CC23-3D56-7B4C-013472BD2273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1A3C0B07-0C23-C420-05C2-ADB8D1B3D3DA}"/>
              </a:ext>
            </a:extLst>
          </p:cNvPr>
          <p:cNvSpPr/>
          <p:nvPr/>
        </p:nvSpPr>
        <p:spPr>
          <a:xfrm>
            <a:off x="1505164" y="2915140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7C4F1CF-CD82-98B6-1C09-6EFD9329E230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1B1205A-543F-05C3-95A9-4FF0768E98C6}"/>
              </a:ext>
            </a:extLst>
          </p:cNvPr>
          <p:cNvSpPr/>
          <p:nvPr/>
        </p:nvSpPr>
        <p:spPr>
          <a:xfrm>
            <a:off x="3699723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0E7B35D-4C07-BCC3-D246-5C620483D6FD}"/>
              </a:ext>
            </a:extLst>
          </p:cNvPr>
          <p:cNvSpPr/>
          <p:nvPr/>
        </p:nvSpPr>
        <p:spPr>
          <a:xfrm>
            <a:off x="5120095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2EB1D71-CF08-4EBA-076F-AF5926839138}"/>
              </a:ext>
            </a:extLst>
          </p:cNvPr>
          <p:cNvSpPr/>
          <p:nvPr/>
        </p:nvSpPr>
        <p:spPr>
          <a:xfrm>
            <a:off x="6540467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91296AB-3D93-9424-6274-B597CC48B1D8}"/>
              </a:ext>
            </a:extLst>
          </p:cNvPr>
          <p:cNvSpPr/>
          <p:nvPr/>
        </p:nvSpPr>
        <p:spPr>
          <a:xfrm>
            <a:off x="7960839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0BC90D2-423E-F6D9-7251-5E03E852634F}"/>
              </a:ext>
            </a:extLst>
          </p:cNvPr>
          <p:cNvSpPr/>
          <p:nvPr/>
        </p:nvSpPr>
        <p:spPr>
          <a:xfrm>
            <a:off x="9381211" y="396813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identifier</a:t>
            </a:r>
          </a:p>
        </p:txBody>
      </p:sp>
    </p:spTree>
    <p:extLst>
      <p:ext uri="{BB962C8B-B14F-4D97-AF65-F5344CB8AC3E}">
        <p14:creationId xmlns:p14="http://schemas.microsoft.com/office/powerpoint/2010/main" val="16402025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does an error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parser may “want” a certain </a:t>
            </a:r>
            <a:r>
              <a:rPr lang="en-US" dirty="0" err="1"/>
              <a:t>TokenType</a:t>
            </a:r>
            <a:r>
              <a:rPr lang="en-US" dirty="0"/>
              <a:t>, but the scanner provided a different one!</a:t>
            </a:r>
          </a:p>
          <a:p>
            <a:endParaRPr lang="en-US" dirty="0"/>
          </a:p>
          <a:p>
            <a:r>
              <a:rPr lang="en-US" dirty="0"/>
              <a:t>What does this look like, and how should the Compiler proceed?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537087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b="1" dirty="0" err="1">
                <a:solidFill>
                  <a:srgbClr val="C00000"/>
                </a:solidFill>
              </a:rPr>
              <a:t>|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b="1" dirty="0">
                <a:solidFill>
                  <a:srgbClr val="C00000"/>
                </a:solidFill>
              </a:rPr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  <a:p>
            <a:r>
              <a:rPr lang="en-US" dirty="0"/>
              <a:t>                      Let’s process this </a:t>
            </a:r>
            <a:r>
              <a:rPr lang="en-US" dirty="0" err="1"/>
              <a:t>ParameterList</a:t>
            </a:r>
            <a:r>
              <a:rPr lang="en-US" dirty="0"/>
              <a:t>, </a:t>
            </a:r>
            <a:r>
              <a:rPr lang="en-US" b="1" dirty="0"/>
              <a:t>Accept or Reject </a:t>
            </a:r>
            <a:r>
              <a:rPr lang="en-US" dirty="0"/>
              <a:t>the </a:t>
            </a:r>
            <a:br>
              <a:rPr lang="en-US" dirty="0"/>
            </a:br>
            <a:r>
              <a:rPr lang="en-US" dirty="0"/>
              <a:t>                               current token?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1505164" y="2915140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70A99A-C987-FAFD-884F-DE275964020C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3D97E23-FE81-0059-AA1D-3D7C040D8D67}"/>
              </a:ext>
            </a:extLst>
          </p:cNvPr>
          <p:cNvSpPr/>
          <p:nvPr/>
        </p:nvSpPr>
        <p:spPr>
          <a:xfrm>
            <a:off x="2769912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1EEA909-B36E-6999-3F25-DC42012802CA}"/>
              </a:ext>
            </a:extLst>
          </p:cNvPr>
          <p:cNvSpPr/>
          <p:nvPr/>
        </p:nvSpPr>
        <p:spPr>
          <a:xfrm>
            <a:off x="4073780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C30097-CF96-216F-ECD1-9A52D7F4A897}"/>
              </a:ext>
            </a:extLst>
          </p:cNvPr>
          <p:cNvSpPr/>
          <p:nvPr/>
        </p:nvSpPr>
        <p:spPr>
          <a:xfrm>
            <a:off x="5377648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6681516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7985384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9289252" y="396506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10593123" y="396505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</p:spTree>
    <p:extLst>
      <p:ext uri="{BB962C8B-B14F-4D97-AF65-F5344CB8AC3E}">
        <p14:creationId xmlns:p14="http://schemas.microsoft.com/office/powerpoint/2010/main" val="13731023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b="1" dirty="0" err="1">
                <a:solidFill>
                  <a:srgbClr val="C00000"/>
                </a:solidFill>
              </a:rPr>
              <a:t>|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b="1" dirty="0">
                <a:solidFill>
                  <a:srgbClr val="C00000"/>
                </a:solidFill>
              </a:rPr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3083958" y="2980522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70A99A-C987-FAFD-884F-DE275964020C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3D97E23-FE81-0059-AA1D-3D7C040D8D67}"/>
              </a:ext>
            </a:extLst>
          </p:cNvPr>
          <p:cNvSpPr/>
          <p:nvPr/>
        </p:nvSpPr>
        <p:spPr>
          <a:xfrm>
            <a:off x="2769912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1EEA909-B36E-6999-3F25-DC42012802CA}"/>
              </a:ext>
            </a:extLst>
          </p:cNvPr>
          <p:cNvSpPr/>
          <p:nvPr/>
        </p:nvSpPr>
        <p:spPr>
          <a:xfrm>
            <a:off x="4073780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C30097-CF96-216F-ECD1-9A52D7F4A897}"/>
              </a:ext>
            </a:extLst>
          </p:cNvPr>
          <p:cNvSpPr/>
          <p:nvPr/>
        </p:nvSpPr>
        <p:spPr>
          <a:xfrm>
            <a:off x="5377648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6681516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7985384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9289252" y="396506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10593123" y="396505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3783286" y="3029496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</p:spTree>
    <p:extLst>
      <p:ext uri="{BB962C8B-B14F-4D97-AF65-F5344CB8AC3E}">
        <p14:creationId xmlns:p14="http://schemas.microsoft.com/office/powerpoint/2010/main" val="42138738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</a:t>
            </a:r>
            <a:r>
              <a:rPr lang="en-US" b="1" dirty="0">
                <a:solidFill>
                  <a:srgbClr val="C00000"/>
                </a:solidFill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b="1" dirty="0" err="1">
                <a:solidFill>
                  <a:srgbClr val="C00000"/>
                </a:solidFill>
              </a:rPr>
              <a:t>|</a:t>
            </a:r>
            <a:r>
              <a:rPr lang="en-US" b="1" dirty="0" err="1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b="1" dirty="0">
                <a:solidFill>
                  <a:srgbClr val="C00000"/>
                </a:solidFill>
              </a:rPr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4399051" y="2980522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70A99A-C987-FAFD-884F-DE275964020C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3D97E23-FE81-0059-AA1D-3D7C040D8D67}"/>
              </a:ext>
            </a:extLst>
          </p:cNvPr>
          <p:cNvSpPr/>
          <p:nvPr/>
        </p:nvSpPr>
        <p:spPr>
          <a:xfrm>
            <a:off x="2769912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1EEA909-B36E-6999-3F25-DC42012802CA}"/>
              </a:ext>
            </a:extLst>
          </p:cNvPr>
          <p:cNvSpPr/>
          <p:nvPr/>
        </p:nvSpPr>
        <p:spPr>
          <a:xfrm>
            <a:off x="4073780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C30097-CF96-216F-ECD1-9A52D7F4A897}"/>
              </a:ext>
            </a:extLst>
          </p:cNvPr>
          <p:cNvSpPr/>
          <p:nvPr/>
        </p:nvSpPr>
        <p:spPr>
          <a:xfrm>
            <a:off x="5377648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6681516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7985384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9289252" y="396506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10593123" y="396505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5098379" y="3029496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</p:spTree>
    <p:extLst>
      <p:ext uri="{BB962C8B-B14F-4D97-AF65-F5344CB8AC3E}">
        <p14:creationId xmlns:p14="http://schemas.microsoft.com/office/powerpoint/2010/main" val="2228539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 err="1"/>
              <a:t>|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b="1" dirty="0">
                <a:solidFill>
                  <a:srgbClr val="C00000"/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5698729" y="2980522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570A99A-C987-FAFD-884F-DE275964020C}"/>
              </a:ext>
            </a:extLst>
          </p:cNvPr>
          <p:cNvSpPr/>
          <p:nvPr/>
        </p:nvSpPr>
        <p:spPr>
          <a:xfrm>
            <a:off x="1191117" y="3965061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3D97E23-FE81-0059-AA1D-3D7C040D8D67}"/>
              </a:ext>
            </a:extLst>
          </p:cNvPr>
          <p:cNvSpPr/>
          <p:nvPr/>
        </p:nvSpPr>
        <p:spPr>
          <a:xfrm>
            <a:off x="2769912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1EEA909-B36E-6999-3F25-DC42012802CA}"/>
              </a:ext>
            </a:extLst>
          </p:cNvPr>
          <p:cNvSpPr/>
          <p:nvPr/>
        </p:nvSpPr>
        <p:spPr>
          <a:xfrm>
            <a:off x="4073780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AC30097-CF96-216F-ECD1-9A52D7F4A897}"/>
              </a:ext>
            </a:extLst>
          </p:cNvPr>
          <p:cNvSpPr/>
          <p:nvPr/>
        </p:nvSpPr>
        <p:spPr>
          <a:xfrm>
            <a:off x="5377648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6681516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7985384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9289252" y="3965060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10593123" y="396505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6398057" y="3029496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</p:spTree>
    <p:extLst>
      <p:ext uri="{BB962C8B-B14F-4D97-AF65-F5344CB8AC3E}">
        <p14:creationId xmlns:p14="http://schemas.microsoft.com/office/powerpoint/2010/main" val="2782158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71366342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 err="1"/>
              <a:t>|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2354473" y="2980522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200675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3310623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461449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5918359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3053801" y="3029496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EAA703A-B3E6-CF84-A260-88B8D8D10513}"/>
              </a:ext>
            </a:extLst>
          </p:cNvPr>
          <p:cNvSpPr/>
          <p:nvPr/>
        </p:nvSpPr>
        <p:spPr>
          <a:xfrm>
            <a:off x="7222227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8148264-5439-7693-BEBF-463D670A2C72}"/>
              </a:ext>
            </a:extLst>
          </p:cNvPr>
          <p:cNvSpPr/>
          <p:nvPr/>
        </p:nvSpPr>
        <p:spPr>
          <a:xfrm>
            <a:off x="853548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018CEB8-C51B-A1B7-3D50-F117594ACABA}"/>
              </a:ext>
            </a:extLst>
          </p:cNvPr>
          <p:cNvSpPr/>
          <p:nvPr/>
        </p:nvSpPr>
        <p:spPr>
          <a:xfrm>
            <a:off x="984873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9605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 err="1"/>
              <a:t>|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3592511" y="2985659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200675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3310623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461449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5918359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4291839" y="3034633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EAA703A-B3E6-CF84-A260-88B8D8D10513}"/>
              </a:ext>
            </a:extLst>
          </p:cNvPr>
          <p:cNvSpPr/>
          <p:nvPr/>
        </p:nvSpPr>
        <p:spPr>
          <a:xfrm>
            <a:off x="7222227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8148264-5439-7693-BEBF-463D670A2C72}"/>
              </a:ext>
            </a:extLst>
          </p:cNvPr>
          <p:cNvSpPr/>
          <p:nvPr/>
        </p:nvSpPr>
        <p:spPr>
          <a:xfrm>
            <a:off x="853548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018CEB8-C51B-A1B7-3D50-F117594ACABA}"/>
              </a:ext>
            </a:extLst>
          </p:cNvPr>
          <p:cNvSpPr/>
          <p:nvPr/>
        </p:nvSpPr>
        <p:spPr>
          <a:xfrm>
            <a:off x="984873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798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Parser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Type ::=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/>
              <a:t> | 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dirty="0"/>
              <a:t> |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| (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</a:t>
            </a:r>
            <a:r>
              <a:rPr lang="en-US" dirty="0" err="1"/>
              <a:t>|</a:t>
            </a:r>
            <a:r>
              <a:rPr lang="en-US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)[]</a:t>
            </a:r>
          </a:p>
          <a:p>
            <a:r>
              <a:rPr lang="en-US" dirty="0" err="1"/>
              <a:t>ParameterList</a:t>
            </a:r>
            <a:r>
              <a:rPr lang="en-US" dirty="0"/>
              <a:t> ::= 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 (,Type </a:t>
            </a:r>
            <a:r>
              <a:rPr lang="en-US" dirty="0"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dirty="0"/>
              <a:t>)*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3972D0-5C8F-2F51-84A5-FE48A7ED437F}"/>
              </a:ext>
            </a:extLst>
          </p:cNvPr>
          <p:cNvSpPr/>
          <p:nvPr/>
        </p:nvSpPr>
        <p:spPr>
          <a:xfrm>
            <a:off x="934948" y="4638782"/>
            <a:ext cx="10705672" cy="2157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4E967A8-ABDF-80F0-C51D-6A4C24FE8C05}"/>
              </a:ext>
            </a:extLst>
          </p:cNvPr>
          <p:cNvGrpSpPr/>
          <p:nvPr/>
        </p:nvGrpSpPr>
        <p:grpSpPr>
          <a:xfrm>
            <a:off x="3269370" y="5168954"/>
            <a:ext cx="5653261" cy="509624"/>
            <a:chOff x="2957339" y="5168954"/>
            <a:chExt cx="5653261" cy="509624"/>
          </a:xfrm>
        </p:grpSpPr>
        <p:sp>
          <p:nvSpPr>
            <p:cNvPr id="11" name="Arrow: Left 10">
              <a:extLst>
                <a:ext uri="{FF2B5EF4-FFF2-40B4-BE49-F238E27FC236}">
                  <a16:creationId xmlns:a16="http://schemas.microsoft.com/office/drawing/2014/main" id="{28243427-3E32-37F1-DFC3-D5476424C86D}"/>
                </a:ext>
              </a:extLst>
            </p:cNvPr>
            <p:cNvSpPr/>
            <p:nvPr/>
          </p:nvSpPr>
          <p:spPr>
            <a:xfrm>
              <a:off x="2957339" y="516895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01866880-6540-B25C-9A03-384EA830BF5E}"/>
                </a:ext>
              </a:extLst>
            </p:cNvPr>
            <p:cNvSpPr/>
            <p:nvPr/>
          </p:nvSpPr>
          <p:spPr>
            <a:xfrm>
              <a:off x="5429987" y="5170007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Arrow: Left 12">
              <a:extLst>
                <a:ext uri="{FF2B5EF4-FFF2-40B4-BE49-F238E27FC236}">
                  <a16:creationId xmlns:a16="http://schemas.microsoft.com/office/drawing/2014/main" id="{E8343240-7CC6-3CF2-5DCF-2DC29D51D5FD}"/>
                </a:ext>
              </a:extLst>
            </p:cNvPr>
            <p:cNvSpPr/>
            <p:nvPr/>
          </p:nvSpPr>
          <p:spPr>
            <a:xfrm>
              <a:off x="7902634" y="5175144"/>
              <a:ext cx="707966" cy="503434"/>
            </a:xfrm>
            <a:prstGeom prst="lef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2E88F85-24F7-BCE3-C568-202B7B328F11}"/>
              </a:ext>
            </a:extLst>
          </p:cNvPr>
          <p:cNvSpPr/>
          <p:nvPr/>
        </p:nvSpPr>
        <p:spPr>
          <a:xfrm>
            <a:off x="4953835" y="2985659"/>
            <a:ext cx="554804" cy="74487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14D9E8-0E87-6E91-DC67-814FF69FD8BA}"/>
              </a:ext>
            </a:extLst>
          </p:cNvPr>
          <p:cNvSpPr/>
          <p:nvPr/>
        </p:nvSpPr>
        <p:spPr>
          <a:xfrm>
            <a:off x="200675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074F81-3A48-9ECB-52FE-BCC1B12C5FB7}"/>
              </a:ext>
            </a:extLst>
          </p:cNvPr>
          <p:cNvSpPr/>
          <p:nvPr/>
        </p:nvSpPr>
        <p:spPr>
          <a:xfrm>
            <a:off x="3310623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7762133-9DF8-88C4-1F6B-C839F3AC901C}"/>
              </a:ext>
            </a:extLst>
          </p:cNvPr>
          <p:cNvSpPr/>
          <p:nvPr/>
        </p:nvSpPr>
        <p:spPr>
          <a:xfrm>
            <a:off x="461449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D70999-3330-E931-E07E-DF0396C71583}"/>
              </a:ext>
            </a:extLst>
          </p:cNvPr>
          <p:cNvSpPr/>
          <p:nvPr/>
        </p:nvSpPr>
        <p:spPr>
          <a:xfrm>
            <a:off x="5918359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3804B-5251-A050-A2BE-A4579AC33EE5}"/>
              </a:ext>
            </a:extLst>
          </p:cNvPr>
          <p:cNvSpPr txBox="1"/>
          <p:nvPr/>
        </p:nvSpPr>
        <p:spPr>
          <a:xfrm>
            <a:off x="5653163" y="3034633"/>
            <a:ext cx="2402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Accept or Reject?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EAA703A-B3E6-CF84-A260-88B8D8D10513}"/>
              </a:ext>
            </a:extLst>
          </p:cNvPr>
          <p:cNvSpPr/>
          <p:nvPr/>
        </p:nvSpPr>
        <p:spPr>
          <a:xfrm>
            <a:off x="7222227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8148264-5439-7693-BEBF-463D670A2C72}"/>
              </a:ext>
            </a:extLst>
          </p:cNvPr>
          <p:cNvSpPr/>
          <p:nvPr/>
        </p:nvSpPr>
        <p:spPr>
          <a:xfrm>
            <a:off x="8535481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018CEB8-C51B-A1B7-3D50-F117594ACABA}"/>
              </a:ext>
            </a:extLst>
          </p:cNvPr>
          <p:cNvSpPr/>
          <p:nvPr/>
        </p:nvSpPr>
        <p:spPr>
          <a:xfrm>
            <a:off x="9848735" y="3971104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5944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Error! Expected Identifier, but got </a:t>
            </a:r>
            <a:r>
              <a:rPr lang="en-US" dirty="0" err="1"/>
              <a:t>IntToken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Should we go to the end of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667312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Error! Expected Identifier, but got </a:t>
            </a:r>
            <a:r>
              <a:rPr lang="en-US" dirty="0" err="1"/>
              <a:t>IntToken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Should we go to the end of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r>
              <a:rPr lang="en-US" dirty="0"/>
              <a:t>How would we know we ended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91652157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Error! Expected Identifier, but got </a:t>
            </a:r>
            <a:r>
              <a:rPr lang="en-US" dirty="0" err="1"/>
              <a:t>IntToken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Should we go to the end of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r>
              <a:rPr lang="en-US" dirty="0"/>
              <a:t>How would we know we ended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r>
              <a:rPr lang="en-US" dirty="0"/>
              <a:t>It would involve scanning until you find an </a:t>
            </a:r>
            <a:r>
              <a:rPr lang="en-US" dirty="0" err="1"/>
              <a:t>RParen</a:t>
            </a:r>
            <a:r>
              <a:rPr lang="en-US" dirty="0"/>
              <a:t> “)” because </a:t>
            </a:r>
            <a:r>
              <a:rPr lang="en-US" dirty="0" err="1"/>
              <a:t>ParameterList</a:t>
            </a:r>
            <a:r>
              <a:rPr lang="en-US" dirty="0"/>
              <a:t> always has </a:t>
            </a:r>
            <a:r>
              <a:rPr lang="en-US" dirty="0" err="1"/>
              <a:t>Parens</a:t>
            </a:r>
            <a:r>
              <a:rPr lang="en-US" dirty="0"/>
              <a:t> around it.</a:t>
            </a:r>
          </a:p>
          <a:p>
            <a:r>
              <a:rPr lang="en-US" dirty="0"/>
              <a:t>But that sounds like it can get complicated quickly.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575834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Error! Expected Identifier, but got </a:t>
            </a:r>
            <a:r>
              <a:rPr lang="en-US" dirty="0" err="1"/>
              <a:t>IntToken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Should we go to the end of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r>
              <a:rPr lang="en-US" dirty="0"/>
              <a:t>How would we know we ended the </a:t>
            </a:r>
            <a:r>
              <a:rPr lang="en-US" dirty="0" err="1"/>
              <a:t>ParameterList</a:t>
            </a:r>
            <a:r>
              <a:rPr lang="en-US" dirty="0"/>
              <a:t>?</a:t>
            </a:r>
          </a:p>
          <a:p>
            <a:r>
              <a:rPr lang="en-US" dirty="0"/>
              <a:t>It would involve scanning until you find an </a:t>
            </a:r>
            <a:r>
              <a:rPr lang="en-US" dirty="0" err="1"/>
              <a:t>RParen</a:t>
            </a:r>
            <a:r>
              <a:rPr lang="en-US" dirty="0"/>
              <a:t> “)” because </a:t>
            </a:r>
            <a:r>
              <a:rPr lang="en-US" dirty="0" err="1"/>
              <a:t>ParameterList</a:t>
            </a:r>
            <a:r>
              <a:rPr lang="en-US" dirty="0"/>
              <a:t> always has </a:t>
            </a:r>
            <a:r>
              <a:rPr lang="en-US" dirty="0" err="1"/>
              <a:t>Parens</a:t>
            </a:r>
            <a:r>
              <a:rPr lang="en-US" dirty="0"/>
              <a:t> around it.</a:t>
            </a:r>
          </a:p>
          <a:p>
            <a:r>
              <a:rPr lang="en-US" dirty="0"/>
              <a:t>But that sounds like it can get complicated quickly.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What if we only report the first error?</a:t>
            </a:r>
          </a:p>
          <a:p>
            <a:r>
              <a:rPr lang="en-US" dirty="0"/>
              <a:t>Afterall, a syntax error means the program is non-functional, so why check the remaining program at all?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00925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Both answers are correct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only grade based upon detecting the first error.</a:t>
            </a:r>
          </a:p>
          <a:p>
            <a:endParaRPr lang="en-US" dirty="0"/>
          </a:p>
          <a:p>
            <a:r>
              <a:rPr lang="en-US" dirty="0"/>
              <a:t>The first solution sounds elegant right? But not really! Let’s take a look at that Token stream again: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9825615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Both answers are correct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only grade based upon detecting the first error.</a:t>
            </a:r>
          </a:p>
          <a:p>
            <a:endParaRPr lang="en-US" dirty="0"/>
          </a:p>
          <a:p>
            <a:r>
              <a:rPr lang="en-US" dirty="0"/>
              <a:t>The first solution sounds elegant right? But not really! Let’s take a look at that Token stream again: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know </a:t>
            </a:r>
            <a:r>
              <a:rPr lang="en-US" dirty="0" err="1"/>
              <a:t>ParameterList</a:t>
            </a:r>
            <a:r>
              <a:rPr lang="en-US" dirty="0"/>
              <a:t> is broken, but are there more errors we could have reported?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B7A3785-CEE7-282F-E3F0-96380474D814}"/>
              </a:ext>
            </a:extLst>
          </p:cNvPr>
          <p:cNvSpPr/>
          <p:nvPr/>
        </p:nvSpPr>
        <p:spPr>
          <a:xfrm>
            <a:off x="2652127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B52DE03-0C93-D5CD-9601-378A905CD536}"/>
              </a:ext>
            </a:extLst>
          </p:cNvPr>
          <p:cNvSpPr/>
          <p:nvPr/>
        </p:nvSpPr>
        <p:spPr>
          <a:xfrm>
            <a:off x="3955995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E1B0AF-F652-B0C1-E03A-773D12B2AAC1}"/>
              </a:ext>
            </a:extLst>
          </p:cNvPr>
          <p:cNvSpPr/>
          <p:nvPr/>
        </p:nvSpPr>
        <p:spPr>
          <a:xfrm>
            <a:off x="5259863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43699B9-D4F9-D0D0-2294-AD19B1B3D697}"/>
              </a:ext>
            </a:extLst>
          </p:cNvPr>
          <p:cNvSpPr/>
          <p:nvPr/>
        </p:nvSpPr>
        <p:spPr>
          <a:xfrm>
            <a:off x="6573117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FEF51CB-1891-CAB4-43D4-AA3C170F38A4}"/>
              </a:ext>
            </a:extLst>
          </p:cNvPr>
          <p:cNvSpPr/>
          <p:nvPr/>
        </p:nvSpPr>
        <p:spPr>
          <a:xfrm>
            <a:off x="7886371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5767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Both answers are correct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only grade based upon detecting the first error.</a:t>
            </a:r>
          </a:p>
          <a:p>
            <a:endParaRPr lang="en-US" dirty="0"/>
          </a:p>
          <a:p>
            <a:r>
              <a:rPr lang="en-US" dirty="0"/>
              <a:t>The first solution sounds elegant right? But not really! Let’s take a look at that Token stream again: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Yes, Boolean arrays not allowed in </a:t>
            </a:r>
            <a:r>
              <a:rPr lang="en-US" dirty="0" err="1"/>
              <a:t>miniJava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B7A3785-CEE7-282F-E3F0-96380474D814}"/>
              </a:ext>
            </a:extLst>
          </p:cNvPr>
          <p:cNvSpPr/>
          <p:nvPr/>
        </p:nvSpPr>
        <p:spPr>
          <a:xfrm>
            <a:off x="2652127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B52DE03-0C93-D5CD-9601-378A905CD536}"/>
              </a:ext>
            </a:extLst>
          </p:cNvPr>
          <p:cNvSpPr/>
          <p:nvPr/>
        </p:nvSpPr>
        <p:spPr>
          <a:xfrm>
            <a:off x="3955995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E1B0AF-F652-B0C1-E03A-773D12B2AAC1}"/>
              </a:ext>
            </a:extLst>
          </p:cNvPr>
          <p:cNvSpPr/>
          <p:nvPr/>
        </p:nvSpPr>
        <p:spPr>
          <a:xfrm>
            <a:off x="5259863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43699B9-D4F9-D0D0-2294-AD19B1B3D697}"/>
              </a:ext>
            </a:extLst>
          </p:cNvPr>
          <p:cNvSpPr/>
          <p:nvPr/>
        </p:nvSpPr>
        <p:spPr>
          <a:xfrm>
            <a:off x="6573117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FEF51CB-1891-CAB4-43D4-AA3C170F38A4}"/>
              </a:ext>
            </a:extLst>
          </p:cNvPr>
          <p:cNvSpPr/>
          <p:nvPr/>
        </p:nvSpPr>
        <p:spPr>
          <a:xfrm>
            <a:off x="7886371" y="406047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9115C135-0625-A5CC-D0B6-59F79B6B63E9}"/>
              </a:ext>
            </a:extLst>
          </p:cNvPr>
          <p:cNvSpPr/>
          <p:nvPr/>
        </p:nvSpPr>
        <p:spPr>
          <a:xfrm rot="5400000">
            <a:off x="7687608" y="3600948"/>
            <a:ext cx="274320" cy="259736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9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What are the goals of PA1?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Lexical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Syntactic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590107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Error Reporting - </a:t>
            </a:r>
            <a:r>
              <a:rPr lang="en-US" dirty="0" err="1"/>
              <a:t>Wrapup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Yes, Boolean arrays not allowed in </a:t>
            </a:r>
            <a:r>
              <a:rPr lang="en-US" dirty="0" err="1"/>
              <a:t>miniJava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 quest to report as many errors and be as descriptive as possible, still encountering problems reporting “every” error.</a:t>
            </a:r>
          </a:p>
          <a:p>
            <a:r>
              <a:rPr lang="en-US" dirty="0"/>
              <a:t>Continuing to process </a:t>
            </a:r>
            <a:r>
              <a:rPr lang="en-US" dirty="0" err="1"/>
              <a:t>ParameterList</a:t>
            </a:r>
            <a:r>
              <a:rPr lang="en-US" dirty="0"/>
              <a:t> and NOT jumping to the end will likely result in the parser’s state machine not aligning well.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B7A3785-CEE7-282F-E3F0-96380474D814}"/>
              </a:ext>
            </a:extLst>
          </p:cNvPr>
          <p:cNvSpPr/>
          <p:nvPr/>
        </p:nvSpPr>
        <p:spPr>
          <a:xfrm>
            <a:off x="2652127" y="179501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B52DE03-0C93-D5CD-9601-378A905CD536}"/>
              </a:ext>
            </a:extLst>
          </p:cNvPr>
          <p:cNvSpPr/>
          <p:nvPr/>
        </p:nvSpPr>
        <p:spPr>
          <a:xfrm>
            <a:off x="3955995" y="179501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comma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FE1B0AF-F652-B0C1-E03A-773D12B2AAC1}"/>
              </a:ext>
            </a:extLst>
          </p:cNvPr>
          <p:cNvSpPr/>
          <p:nvPr/>
        </p:nvSpPr>
        <p:spPr>
          <a:xfrm>
            <a:off x="5259863" y="179501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boolean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43699B9-D4F9-D0D0-2294-AD19B1B3D697}"/>
              </a:ext>
            </a:extLst>
          </p:cNvPr>
          <p:cNvSpPr/>
          <p:nvPr/>
        </p:nvSpPr>
        <p:spPr>
          <a:xfrm>
            <a:off x="6573117" y="179501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LSquare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FEF51CB-1891-CAB4-43D4-AA3C170F38A4}"/>
              </a:ext>
            </a:extLst>
          </p:cNvPr>
          <p:cNvSpPr/>
          <p:nvPr/>
        </p:nvSpPr>
        <p:spPr>
          <a:xfrm>
            <a:off x="7886371" y="1795019"/>
            <a:ext cx="1182897" cy="507375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8298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When a Syntax error happens…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exception handlers to “unwind” and get out of however deep you are in your parse methods.</a:t>
            </a:r>
          </a:p>
          <a:p>
            <a:endParaRPr lang="en-US" dirty="0"/>
          </a:p>
          <a:p>
            <a:r>
              <a:rPr lang="en-US" dirty="0"/>
              <a:t>Finally, in PA1, report “Error” on ONE line (</a:t>
            </a:r>
            <a:r>
              <a:rPr lang="en-US" dirty="0" err="1"/>
              <a:t>println</a:t>
            </a:r>
            <a:r>
              <a:rPr lang="en-US" dirty="0"/>
              <a:t>) if any errors exist, THEN proceed to output errors that are relevant towards helping debug the input code.</a:t>
            </a:r>
          </a:p>
          <a:p>
            <a:r>
              <a:rPr lang="en-US" dirty="0"/>
              <a:t>If there are no errors, output “Success” on ONE line (</a:t>
            </a:r>
            <a:r>
              <a:rPr lang="en-US" dirty="0" err="1"/>
              <a:t>println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295768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7564975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1200</TotalTime>
  <Words>5943</Words>
  <Application>Microsoft Office PowerPoint</Application>
  <PresentationFormat>Widescreen</PresentationFormat>
  <Paragraphs>895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1" baseType="lpstr">
      <vt:lpstr>MS Mincho</vt:lpstr>
      <vt:lpstr>Arial</vt:lpstr>
      <vt:lpstr>Calibri</vt:lpstr>
      <vt:lpstr>Calibri Light</vt:lpstr>
      <vt:lpstr>Office Theme</vt:lpstr>
      <vt:lpstr>COMP 520 - Compilers</vt:lpstr>
      <vt:lpstr>Programming Assignment 1</vt:lpstr>
      <vt:lpstr>Goals</vt:lpstr>
      <vt:lpstr>Java Runtime</vt:lpstr>
      <vt:lpstr>Java Runtime</vt:lpstr>
      <vt:lpstr>miniJava</vt:lpstr>
      <vt:lpstr>miniJava</vt:lpstr>
      <vt:lpstr>What are the goals of PA1?</vt:lpstr>
      <vt:lpstr>What are the goals of PA1?</vt:lpstr>
      <vt:lpstr>What are the goals of PA1?</vt:lpstr>
      <vt:lpstr>What are the goals of PA1?</vt:lpstr>
      <vt:lpstr>What are the goals of PA1?</vt:lpstr>
      <vt:lpstr>What are the goals of PA1?</vt:lpstr>
      <vt:lpstr>What are the goals of PA1?</vt:lpstr>
      <vt:lpstr>What are the goals of PA1?</vt:lpstr>
      <vt:lpstr>Whitespace!</vt:lpstr>
      <vt:lpstr>Scanning C++</vt:lpstr>
      <vt:lpstr>Let’s start with Lexical Analysis</vt:lpstr>
      <vt:lpstr>PA1- TokenType.java</vt:lpstr>
      <vt:lpstr>PA1- TokenType.java</vt:lpstr>
      <vt:lpstr>Taking a look at Java’s TokenKind</vt:lpstr>
      <vt:lpstr>Taking a look at Java’s TokenKind</vt:lpstr>
      <vt:lpstr>Analytically determine TokenType</vt:lpstr>
      <vt:lpstr>How would one even define “Syntax”?</vt:lpstr>
      <vt:lpstr>Syntax</vt:lpstr>
      <vt:lpstr>Syntax</vt:lpstr>
      <vt:lpstr>Languages Covered in 455</vt:lpstr>
      <vt:lpstr>What about Regular Languages?</vt:lpstr>
      <vt:lpstr>What about Regular Languages?</vt:lpstr>
      <vt:lpstr>What about Regular Languages?</vt:lpstr>
      <vt:lpstr>What about Regular Languages?</vt:lpstr>
      <vt:lpstr>RFC-822 Compliant Email Regex</vt:lpstr>
      <vt:lpstr>Regular Expressions</vt:lpstr>
      <vt:lpstr>Consider the Grammar for Identifiers</vt:lpstr>
      <vt:lpstr>Consider the Grammar for Identifiers</vt:lpstr>
      <vt:lpstr>Consider the Grammar for Identifiers</vt:lpstr>
      <vt:lpstr>Syntax</vt:lpstr>
      <vt:lpstr>Context-Free Grammers</vt:lpstr>
      <vt:lpstr>Context-Free Grammers</vt:lpstr>
      <vt:lpstr>CFG Components</vt:lpstr>
      <vt:lpstr>Language</vt:lpstr>
      <vt:lpstr>Recursion</vt:lpstr>
      <vt:lpstr>Recursion</vt:lpstr>
      <vt:lpstr>Recursion</vt:lpstr>
      <vt:lpstr>Recursion</vt:lpstr>
      <vt:lpstr>Limitations of CFGs</vt:lpstr>
      <vt:lpstr>Limitations of CFGs</vt:lpstr>
      <vt:lpstr>Mini-Triangle Language</vt:lpstr>
      <vt:lpstr>Mini-Triangle Language</vt:lpstr>
      <vt:lpstr>Examples</vt:lpstr>
      <vt:lpstr>Examples</vt:lpstr>
      <vt:lpstr>Examples</vt:lpstr>
      <vt:lpstr>Examples</vt:lpstr>
      <vt:lpstr>Step 1: Where to begin in PA1?</vt:lpstr>
      <vt:lpstr>Simple Arithmetic Scanner/Parser</vt:lpstr>
      <vt:lpstr>Starter Code</vt:lpstr>
      <vt:lpstr>Starter Code (2)</vt:lpstr>
      <vt:lpstr>Error Reporter</vt:lpstr>
      <vt:lpstr>Error Reporter – Extra Credit</vt:lpstr>
      <vt:lpstr>Token class</vt:lpstr>
      <vt:lpstr>TokenType</vt:lpstr>
      <vt:lpstr>Compiler.java- contains main method</vt:lpstr>
      <vt:lpstr>Scanner Design</vt:lpstr>
      <vt:lpstr>Scanner Design</vt:lpstr>
      <vt:lpstr>Scanner Design</vt:lpstr>
      <vt:lpstr>Scanner Design</vt:lpstr>
      <vt:lpstr>Scanner Design</vt:lpstr>
      <vt:lpstr>Scanner Design</vt:lpstr>
      <vt:lpstr>Scanner Design</vt:lpstr>
      <vt:lpstr>PowerPoint Presentation</vt:lpstr>
      <vt:lpstr>Now let’s look at the Parser</vt:lpstr>
      <vt:lpstr>Parser</vt:lpstr>
      <vt:lpstr>Parser</vt:lpstr>
      <vt:lpstr>Parser</vt:lpstr>
      <vt:lpstr>What does an error look like?</vt:lpstr>
      <vt:lpstr>Parser Errors</vt:lpstr>
      <vt:lpstr>Parser Errors</vt:lpstr>
      <vt:lpstr>Parser Errors</vt:lpstr>
      <vt:lpstr>Parser Errors</vt:lpstr>
      <vt:lpstr>Parser Errors</vt:lpstr>
      <vt:lpstr>Parser Errors</vt:lpstr>
      <vt:lpstr>Parser Errors</vt:lpstr>
      <vt:lpstr>Error! Expected Identifier, but got IntToken</vt:lpstr>
      <vt:lpstr>Error! Expected Identifier, but got IntToken</vt:lpstr>
      <vt:lpstr>Error! Expected Identifier, but got IntToken</vt:lpstr>
      <vt:lpstr>Error! Expected Identifier, but got IntToken</vt:lpstr>
      <vt:lpstr>Both answers are correct</vt:lpstr>
      <vt:lpstr>Both answers are correct</vt:lpstr>
      <vt:lpstr>Both answers are correct</vt:lpstr>
      <vt:lpstr>Error Reporting - Wrapup</vt:lpstr>
      <vt:lpstr>When a Syntax error happens…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2024-01-16T20:14:07Z</dcterms:modified>
</cp:coreProperties>
</file>